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9"/>
  </p:notesMasterIdLst>
  <p:sldIdLst>
    <p:sldId id="297" r:id="rId2"/>
    <p:sldId id="390" r:id="rId3"/>
    <p:sldId id="391" r:id="rId4"/>
    <p:sldId id="393" r:id="rId5"/>
    <p:sldId id="394" r:id="rId6"/>
    <p:sldId id="530" r:id="rId7"/>
    <p:sldId id="531" r:id="rId8"/>
    <p:sldId id="409" r:id="rId9"/>
    <p:sldId id="298" r:id="rId10"/>
    <p:sldId id="408" r:id="rId11"/>
    <p:sldId id="284" r:id="rId12"/>
    <p:sldId id="323" r:id="rId13"/>
    <p:sldId id="454" r:id="rId14"/>
    <p:sldId id="455" r:id="rId15"/>
    <p:sldId id="456" r:id="rId16"/>
    <p:sldId id="457" r:id="rId17"/>
    <p:sldId id="459" r:id="rId18"/>
    <p:sldId id="511" r:id="rId19"/>
    <p:sldId id="327" r:id="rId20"/>
    <p:sldId id="328" r:id="rId21"/>
    <p:sldId id="329" r:id="rId22"/>
    <p:sldId id="514" r:id="rId23"/>
    <p:sldId id="515" r:id="rId24"/>
    <p:sldId id="516" r:id="rId25"/>
    <p:sldId id="358" r:id="rId26"/>
    <p:sldId id="517" r:id="rId27"/>
    <p:sldId id="385" r:id="rId28"/>
    <p:sldId id="387" r:id="rId29"/>
    <p:sldId id="386" r:id="rId30"/>
    <p:sldId id="339" r:id="rId31"/>
    <p:sldId id="445" r:id="rId32"/>
    <p:sldId id="419" r:id="rId33"/>
    <p:sldId id="422" r:id="rId34"/>
    <p:sldId id="370" r:id="rId35"/>
    <p:sldId id="342" r:id="rId36"/>
    <p:sldId id="395" r:id="rId37"/>
    <p:sldId id="344" r:id="rId38"/>
    <p:sldId id="388" r:id="rId39"/>
    <p:sldId id="389" r:id="rId40"/>
    <p:sldId id="439" r:id="rId41"/>
    <p:sldId id="440" r:id="rId42"/>
    <p:sldId id="441" r:id="rId43"/>
    <p:sldId id="383" r:id="rId44"/>
    <p:sldId id="362" r:id="rId45"/>
    <p:sldId id="368" r:id="rId46"/>
    <p:sldId id="510" r:id="rId47"/>
    <p:sldId id="481" r:id="rId48"/>
    <p:sldId id="367" r:id="rId49"/>
    <p:sldId id="449" r:id="rId50"/>
    <p:sldId id="520" r:id="rId51"/>
    <p:sldId id="518" r:id="rId52"/>
    <p:sldId id="521" r:id="rId53"/>
    <p:sldId id="522" r:id="rId54"/>
    <p:sldId id="523" r:id="rId55"/>
    <p:sldId id="524" r:id="rId56"/>
    <p:sldId id="436" r:id="rId57"/>
    <p:sldId id="446" r:id="rId58"/>
    <p:sldId id="447" r:id="rId59"/>
    <p:sldId id="448" r:id="rId60"/>
    <p:sldId id="525" r:id="rId61"/>
    <p:sldId id="526" r:id="rId62"/>
    <p:sldId id="527" r:id="rId63"/>
    <p:sldId id="528" r:id="rId64"/>
    <p:sldId id="529" r:id="rId65"/>
    <p:sldId id="373" r:id="rId66"/>
    <p:sldId id="452" r:id="rId67"/>
    <p:sldId id="453"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9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09" autoAdjust="0"/>
    <p:restoredTop sz="60272"/>
  </p:normalViewPr>
  <p:slideViewPr>
    <p:cSldViewPr snapToGrid="0" snapToObjects="1">
      <p:cViewPr varScale="1">
        <p:scale>
          <a:sx n="74" d="100"/>
          <a:sy n="74" d="100"/>
        </p:scale>
        <p:origin x="28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C78A03-F245-1B43-8CDE-3B0275888050}" type="datetimeFigureOut">
              <a:rPr lang="en-US" smtClean="0"/>
              <a:t>5/28/20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BF740-D535-F744-89A8-4E42B3D6BD32}" type="slidenum">
              <a:rPr lang="en-US" smtClean="0"/>
              <a:t>‹#›</a:t>
            </a:fld>
            <a:endParaRPr lang="en-US"/>
          </a:p>
        </p:txBody>
      </p:sp>
    </p:spTree>
    <p:extLst>
      <p:ext uri="{BB962C8B-B14F-4D97-AF65-F5344CB8AC3E}">
        <p14:creationId xmlns:p14="http://schemas.microsoft.com/office/powerpoint/2010/main" val="2640283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Preliminaries – Intro</a:t>
            </a:r>
          </a:p>
          <a:p>
            <a:pPr marL="171450" indent="-171450">
              <a:buFontTx/>
              <a:buChar char="-"/>
            </a:pPr>
            <a:r>
              <a:rPr lang="en-US" dirty="0"/>
              <a:t>Plan for the weekend (lecture structure, computational assignment)</a:t>
            </a:r>
          </a:p>
          <a:p>
            <a:pPr marL="171450" indent="-171450">
              <a:buFontTx/>
              <a:buChar char="-"/>
            </a:pPr>
            <a:r>
              <a:rPr lang="en-US" dirty="0"/>
              <a:t>We’ll cover the quiz during the discussion section</a:t>
            </a:r>
          </a:p>
          <a:p>
            <a:pPr marL="171450" indent="-171450">
              <a:buFontTx/>
              <a:buChar char="-"/>
            </a:pPr>
            <a:r>
              <a:rPr lang="en-US" dirty="0"/>
              <a:t>Any questions about the course to start?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2008625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all this affect medicine?</a:t>
            </a:r>
          </a:p>
          <a:p>
            <a:r>
              <a:rPr lang="en-US" dirty="0"/>
              <a:t>There are five parts to this course. We’ll be talking about the basics of neural networks; CNNs; natural language processing; time-series modeling; and reinforcement learning. </a:t>
            </a:r>
          </a:p>
          <a:p>
            <a:endParaRPr lang="en-US" dirty="0"/>
          </a:p>
          <a:p>
            <a:r>
              <a:rPr lang="en-US" dirty="0"/>
              <a:t>Imaging is already there – we’re getting ML-based diagnostics – plain images, </a:t>
            </a:r>
            <a:r>
              <a:rPr lang="en-US" dirty="0" err="1"/>
              <a:t>dermoscopy</a:t>
            </a:r>
            <a:r>
              <a:rPr lang="en-US" dirty="0"/>
              <a:t>, ultrasound, fundoscopic images, radiology, pathology, etc.</a:t>
            </a:r>
          </a:p>
          <a:p>
            <a:r>
              <a:rPr lang="en-US" dirty="0"/>
              <a:t>NLP is right on the cusp – so far the ‘NLP’ that’s out there hasn’t been very smart – very context aware – but NLP systems are right at human-performance, and it’s going to start making a huge impact very soon. Can only hope that NLP starts reducing some of the documentation burden placed on physicians.</a:t>
            </a:r>
          </a:p>
          <a:p>
            <a:endParaRPr lang="en-US" dirty="0"/>
          </a:p>
          <a:p>
            <a:r>
              <a:rPr lang="en-US" dirty="0"/>
              <a:t>RL is also very close, though evaluation here is more difficult.</a:t>
            </a:r>
          </a:p>
          <a:p>
            <a:endParaRPr lang="en-US" dirty="0"/>
          </a:p>
        </p:txBody>
      </p:sp>
      <p:sp>
        <p:nvSpPr>
          <p:cNvPr id="4" name="Slide Number Placeholder 3"/>
          <p:cNvSpPr>
            <a:spLocks noGrp="1"/>
          </p:cNvSpPr>
          <p:nvPr>
            <p:ph type="sldNum" sz="quarter" idx="5"/>
          </p:nvPr>
        </p:nvSpPr>
        <p:spPr/>
        <p:txBody>
          <a:bodyPr/>
          <a:lstStyle/>
          <a:p>
            <a:fld id="{9FCDE58F-843A-8447-AF7F-7BD31329CDC1}" type="slidenum">
              <a:rPr lang="en-US" smtClean="0"/>
              <a:t>10</a:t>
            </a:fld>
            <a:endParaRPr lang="en-US"/>
          </a:p>
        </p:txBody>
      </p:sp>
    </p:spTree>
    <p:extLst>
      <p:ext uri="{BB962C8B-B14F-4D97-AF65-F5344CB8AC3E}">
        <p14:creationId xmlns:p14="http://schemas.microsoft.com/office/powerpoint/2010/main" val="1182240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all this affect medicine?</a:t>
            </a:r>
          </a:p>
          <a:p>
            <a:r>
              <a:rPr lang="en-US" dirty="0"/>
              <a:t>There are five parts to this course. We’ll be talking about the basics of neural networks; CNNs; natural language processing; time-series modeling; and reinforcement learning. </a:t>
            </a:r>
          </a:p>
          <a:p>
            <a:endParaRPr lang="en-US" dirty="0"/>
          </a:p>
          <a:p>
            <a:r>
              <a:rPr lang="en-US" dirty="0"/>
              <a:t>Imaging is already there – we’re getting ML-based diagnostics – plain images, </a:t>
            </a:r>
            <a:r>
              <a:rPr lang="en-US" dirty="0" err="1"/>
              <a:t>dermoscopy</a:t>
            </a:r>
            <a:r>
              <a:rPr lang="en-US" dirty="0"/>
              <a:t>, ultrasound, fundoscopic images, radiology, pathology, etc.</a:t>
            </a:r>
          </a:p>
          <a:p>
            <a:r>
              <a:rPr lang="en-US" dirty="0"/>
              <a:t>NLP is right on the cusp – so far the ‘NLP’ that’s out there hasn’t been very smart – very context aware – but NLP systems are right at human-performance, and it’s going to start making a huge impact very soon. Can only hope that NLP starts reducing some of the documentation burden placed on physicians.</a:t>
            </a:r>
          </a:p>
          <a:p>
            <a:endParaRPr lang="en-US" dirty="0"/>
          </a:p>
          <a:p>
            <a:r>
              <a:rPr lang="en-US" dirty="0"/>
              <a:t>RL is also very close, though evaluation here is more difficult.</a:t>
            </a:r>
          </a:p>
        </p:txBody>
      </p:sp>
      <p:sp>
        <p:nvSpPr>
          <p:cNvPr id="4" name="Slide Number Placeholder 3"/>
          <p:cNvSpPr>
            <a:spLocks noGrp="1"/>
          </p:cNvSpPr>
          <p:nvPr>
            <p:ph type="sldNum" sz="quarter" idx="10"/>
          </p:nvPr>
        </p:nvSpPr>
        <p:spPr/>
        <p:txBody>
          <a:bodyPr/>
          <a:lstStyle/>
          <a:p>
            <a:fld id="{0175F3A6-6971-5D47-A3A5-1EDC47BAF5FB}" type="slidenum">
              <a:rPr lang="en-US" smtClean="0"/>
              <a:t>11</a:t>
            </a:fld>
            <a:endParaRPr lang="en-US"/>
          </a:p>
        </p:txBody>
      </p:sp>
    </p:spTree>
    <p:extLst>
      <p:ext uri="{BB962C8B-B14F-4D97-AF65-F5344CB8AC3E}">
        <p14:creationId xmlns:p14="http://schemas.microsoft.com/office/powerpoint/2010/main" val="3092279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12</a:t>
            </a:fld>
            <a:endParaRPr lang="en-US"/>
          </a:p>
        </p:txBody>
      </p:sp>
    </p:spTree>
    <p:extLst>
      <p:ext uri="{BB962C8B-B14F-4D97-AF65-F5344CB8AC3E}">
        <p14:creationId xmlns:p14="http://schemas.microsoft.com/office/powerpoint/2010/main" val="2500109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Tx/>
              <a:buChar char="-"/>
            </a:pPr>
            <a:r>
              <a:rPr lang="en-US" dirty="0"/>
              <a:t>Suppose we have a vector of measurements (x)</a:t>
            </a:r>
          </a:p>
          <a:p>
            <a:pPr marL="171450" indent="-171450">
              <a:buFontTx/>
              <a:buChar char="-"/>
            </a:pPr>
            <a:r>
              <a:rPr lang="en-US" dirty="0"/>
              <a:t>Associated with those measurements is an outcome – or a label – or another measurement (y)</a:t>
            </a:r>
          </a:p>
          <a:p>
            <a:pPr marL="171450" indent="-171450">
              <a:buFontTx/>
              <a:buChar char="-"/>
            </a:pPr>
            <a:r>
              <a:rPr lang="en-US" dirty="0"/>
              <a:t>We’d like to make a prediction about (y) that is based on (x)</a:t>
            </a:r>
          </a:p>
          <a:p>
            <a:pPr marL="171450" indent="-171450">
              <a:buFontTx/>
              <a:buChar char="-"/>
            </a:pPr>
            <a:endParaRPr lang="en-US" dirty="0"/>
          </a:p>
          <a:p>
            <a:pPr marL="171450" indent="-171450">
              <a:buFontTx/>
              <a:buChar char="-"/>
            </a:pPr>
            <a:r>
              <a:rPr lang="en-US" dirty="0"/>
              <a:t>Maybe (y) is a home price. X is a bunch of information about that home, e.g. square footage, number of bedrooms, how old, neighborhood, school district. Let’s say we’d like to make an informed guess about the home price based on all that information. What we need is a predictive model.</a:t>
            </a:r>
          </a:p>
        </p:txBody>
      </p:sp>
      <p:sp>
        <p:nvSpPr>
          <p:cNvPr id="4" name="Slide Number Placeholder 3"/>
          <p:cNvSpPr>
            <a:spLocks noGrp="1"/>
          </p:cNvSpPr>
          <p:nvPr>
            <p:ph type="sldNum" sz="quarter" idx="10"/>
          </p:nvPr>
        </p:nvSpPr>
        <p:spPr/>
        <p:txBody>
          <a:bodyPr/>
          <a:lstStyle/>
          <a:p>
            <a:fld id="{DB333E9F-084A-8543-BC6F-0AE70009C29B}" type="slidenum">
              <a:rPr lang="en-US" smtClean="0"/>
              <a:t>13</a:t>
            </a:fld>
            <a:endParaRPr lang="en-US"/>
          </a:p>
        </p:txBody>
      </p:sp>
    </p:spTree>
    <p:extLst>
      <p:ext uri="{BB962C8B-B14F-4D97-AF65-F5344CB8AC3E}">
        <p14:creationId xmlns:p14="http://schemas.microsoft.com/office/powerpoint/2010/main" val="1860936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14</a:t>
            </a:fld>
            <a:endParaRPr lang="en-US"/>
          </a:p>
        </p:txBody>
      </p:sp>
    </p:spTree>
    <p:extLst>
      <p:ext uri="{BB962C8B-B14F-4D97-AF65-F5344CB8AC3E}">
        <p14:creationId xmlns:p14="http://schemas.microsoft.com/office/powerpoint/2010/main" val="2812358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Tx/>
              <a:buChar char="-"/>
            </a:pPr>
            <a:r>
              <a:rPr lang="en-US" dirty="0"/>
              <a:t>So how do we make these predictions?</a:t>
            </a:r>
          </a:p>
          <a:p>
            <a:pPr marL="171450" indent="-171450">
              <a:buFontTx/>
              <a:buChar char="-"/>
            </a:pPr>
            <a:r>
              <a:rPr lang="en-US" dirty="0"/>
              <a:t>Well, first we need a model.</a:t>
            </a:r>
          </a:p>
          <a:p>
            <a:pPr marL="171450" indent="-171450">
              <a:buFontTx/>
              <a:buChar char="-"/>
            </a:pPr>
            <a:r>
              <a:rPr lang="en-US" dirty="0"/>
              <a:t>A model is a mathematical equation or program that x’s as input and returns a prediction about y as output. </a:t>
            </a:r>
          </a:p>
          <a:p>
            <a:pPr marL="171450" indent="-171450">
              <a:buFontTx/>
              <a:buChar char="-"/>
            </a:pPr>
            <a:endParaRPr lang="en-US" dirty="0"/>
          </a:p>
          <a:p>
            <a:pPr marL="171450" indent="-171450">
              <a:buFontTx/>
              <a:buChar char="-"/>
            </a:pPr>
            <a:r>
              <a:rPr lang="en-US" dirty="0"/>
              <a:t>And the equation has two parts.</a:t>
            </a:r>
          </a:p>
          <a:p>
            <a:pPr marL="171450" indent="-171450">
              <a:buFontTx/>
              <a:buChar char="-"/>
            </a:pPr>
            <a:r>
              <a:rPr lang="en-US" dirty="0"/>
              <a:t>There’s the form of the equation – for example a line, a polynomial, </a:t>
            </a:r>
            <a:r>
              <a:rPr lang="en-US" dirty="0" err="1"/>
              <a:t>etc</a:t>
            </a:r>
            <a:r>
              <a:rPr lang="en-US" dirty="0"/>
              <a:t> – and the specific instantiation of that equation or program</a:t>
            </a:r>
          </a:p>
          <a:p>
            <a:pPr marL="171450" indent="-171450">
              <a:buFontTx/>
              <a:buChar char="-"/>
            </a:pPr>
            <a:r>
              <a:rPr lang="en-US" dirty="0"/>
              <a:t>The model has parameters – for example, the slope of the line</a:t>
            </a:r>
          </a:p>
          <a:p>
            <a:pPr marL="171450" indent="-171450">
              <a:buFontTx/>
              <a:buChar char="-"/>
            </a:pPr>
            <a:r>
              <a:rPr lang="en-US" dirty="0"/>
              <a:t>And we want to figure out which parameters are best matched to our data.</a:t>
            </a:r>
          </a:p>
          <a:p>
            <a:pPr marL="171450" indent="-171450">
              <a:buFontTx/>
              <a:buChar char="-"/>
            </a:pPr>
            <a:r>
              <a:rPr lang="en-US" dirty="0"/>
              <a:t>This is called “training” the model.</a:t>
            </a:r>
          </a:p>
          <a:p>
            <a:pPr marL="171450" indent="-171450">
              <a:buFontTx/>
              <a:buChar char="-"/>
            </a:pPr>
            <a:endParaRPr lang="en-US" dirty="0"/>
          </a:p>
          <a:p>
            <a:pPr marL="171450" indent="-171450">
              <a:buFontTx/>
              <a:buChar char="-"/>
            </a:pPr>
            <a:r>
              <a:rPr lang="en-US" dirty="0"/>
              <a:t>Ultimately we want to predict y without learning it. But first we need a dataset – this is pairs of x and y – so we can learn the relationship between the two and encode it in our model parameters</a:t>
            </a:r>
          </a:p>
        </p:txBody>
      </p:sp>
      <p:sp>
        <p:nvSpPr>
          <p:cNvPr id="4" name="Slide Number Placeholder 3"/>
          <p:cNvSpPr>
            <a:spLocks noGrp="1"/>
          </p:cNvSpPr>
          <p:nvPr>
            <p:ph type="sldNum" sz="quarter" idx="10"/>
          </p:nvPr>
        </p:nvSpPr>
        <p:spPr/>
        <p:txBody>
          <a:bodyPr/>
          <a:lstStyle/>
          <a:p>
            <a:fld id="{DB333E9F-084A-8543-BC6F-0AE70009C29B}" type="slidenum">
              <a:rPr lang="en-US" smtClean="0"/>
              <a:t>15</a:t>
            </a:fld>
            <a:endParaRPr lang="en-US"/>
          </a:p>
        </p:txBody>
      </p:sp>
    </p:spTree>
    <p:extLst>
      <p:ext uri="{BB962C8B-B14F-4D97-AF65-F5344CB8AC3E}">
        <p14:creationId xmlns:p14="http://schemas.microsoft.com/office/powerpoint/2010/main" val="1186844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How do we do that?</a:t>
            </a:r>
          </a:p>
          <a:p>
            <a:r>
              <a:rPr lang="en-US" dirty="0"/>
              <a:t>Gather a bunch of historical data</a:t>
            </a:r>
          </a:p>
          <a:p>
            <a:r>
              <a:rPr lang="en-US" dirty="0"/>
              <a:t>Want to find an equation that predicts y well based on x across that historical data</a:t>
            </a:r>
          </a:p>
          <a:p>
            <a:endParaRPr lang="en-US" dirty="0"/>
          </a:p>
          <a:p>
            <a:r>
              <a:rPr lang="en-US" dirty="0"/>
              <a:t>Y could be a numeric value, or a rank – but today, we’re going to assume that y is binary.</a:t>
            </a:r>
          </a:p>
          <a:p>
            <a:r>
              <a:rPr lang="en-US" dirty="0"/>
              <a:t>We model (y) as a Bernoulli random variable – this just means that it’s an event that may or may not occur, with some probability – and we suppose that probability is a function of x</a:t>
            </a:r>
          </a:p>
          <a:p>
            <a:endParaRPr lang="en-US" dirty="0"/>
          </a:p>
          <a:p>
            <a:r>
              <a:rPr lang="en-US" dirty="0"/>
              <a:t>So we take all this data, we use it to find the parameters that are most consistent with the patterns of x and y that are present</a:t>
            </a:r>
          </a:p>
        </p:txBody>
      </p:sp>
      <p:sp>
        <p:nvSpPr>
          <p:cNvPr id="4" name="Slide Number Placeholder 3"/>
          <p:cNvSpPr>
            <a:spLocks noGrp="1"/>
          </p:cNvSpPr>
          <p:nvPr>
            <p:ph type="sldNum" sz="quarter" idx="10"/>
          </p:nvPr>
        </p:nvSpPr>
        <p:spPr/>
        <p:txBody>
          <a:bodyPr/>
          <a:lstStyle/>
          <a:p>
            <a:fld id="{DB333E9F-084A-8543-BC6F-0AE70009C29B}" type="slidenum">
              <a:rPr lang="en-US" smtClean="0"/>
              <a:t>16</a:t>
            </a:fld>
            <a:endParaRPr lang="en-US"/>
          </a:p>
        </p:txBody>
      </p:sp>
    </p:spTree>
    <p:extLst>
      <p:ext uri="{BB962C8B-B14F-4D97-AF65-F5344CB8AC3E}">
        <p14:creationId xmlns:p14="http://schemas.microsoft.com/office/powerpoint/2010/main" val="1884823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Having done that, we have a trained model. Our parameters are learned – we hold them fixed.</a:t>
            </a:r>
          </a:p>
          <a:p>
            <a:r>
              <a:rPr lang="en-US" dirty="0"/>
              <a:t>Now, when we see a NEW value of x, we simply plug it into our “learned” equation, and it tells us what we expect y to be. This is prediction.</a:t>
            </a:r>
          </a:p>
        </p:txBody>
      </p:sp>
      <p:sp>
        <p:nvSpPr>
          <p:cNvPr id="4" name="Slide Number Placeholder 3"/>
          <p:cNvSpPr>
            <a:spLocks noGrp="1"/>
          </p:cNvSpPr>
          <p:nvPr>
            <p:ph type="sldNum" sz="quarter" idx="10"/>
          </p:nvPr>
        </p:nvSpPr>
        <p:spPr/>
        <p:txBody>
          <a:bodyPr/>
          <a:lstStyle/>
          <a:p>
            <a:fld id="{DB333E9F-084A-8543-BC6F-0AE70009C29B}" type="slidenum">
              <a:rPr lang="en-US" smtClean="0"/>
              <a:t>17</a:t>
            </a:fld>
            <a:endParaRPr lang="en-US"/>
          </a:p>
        </p:txBody>
      </p:sp>
    </p:spTree>
    <p:extLst>
      <p:ext uri="{BB962C8B-B14F-4D97-AF65-F5344CB8AC3E}">
        <p14:creationId xmlns:p14="http://schemas.microsoft.com/office/powerpoint/2010/main" val="3604916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start, we want the simplest model possible. Let’s start with a linear model. This means we can multiply our features by scalar values and add them together.</a:t>
            </a:r>
          </a:p>
          <a:p>
            <a:r>
              <a:rPr lang="en-US" dirty="0"/>
              <a:t>- Point out the notation here. We now have two indices – we have N values of x as a whole, but x itself has M components.</a:t>
            </a:r>
          </a:p>
          <a:p>
            <a:endParaRPr lang="en-US" dirty="0"/>
          </a:p>
          <a:p>
            <a:r>
              <a:rPr lang="en-US" dirty="0"/>
              <a:t>-  Also point out our graph notation.</a:t>
            </a:r>
          </a:p>
          <a:p>
            <a:pPr marL="171450" indent="-171450">
              <a:buFontTx/>
              <a:buChar char="-"/>
            </a:pPr>
            <a:r>
              <a:rPr lang="en-US" dirty="0"/>
              <a:t>M features, M distinct parameters</a:t>
            </a:r>
          </a:p>
          <a:p>
            <a:pPr marL="171450" indent="-171450">
              <a:buFontTx/>
              <a:buChar char="-"/>
            </a:pPr>
            <a:endParaRPr lang="en-US" dirty="0"/>
          </a:p>
          <a:p>
            <a:pPr marL="171450" indent="-171450">
              <a:buFontTx/>
              <a:buChar char="-"/>
            </a:pPr>
            <a:r>
              <a:rPr lang="en-US" dirty="0"/>
              <a:t>But this isn’t quite right – we need to end up with a probability -- a value between zero and 1 -- whereas this is going to give us an unbounded numeric value.</a:t>
            </a:r>
          </a:p>
        </p:txBody>
      </p:sp>
      <p:sp>
        <p:nvSpPr>
          <p:cNvPr id="4" name="Slide Number Placeholder 3"/>
          <p:cNvSpPr>
            <a:spLocks noGrp="1"/>
          </p:cNvSpPr>
          <p:nvPr>
            <p:ph type="sldNum" sz="quarter" idx="5"/>
          </p:nvPr>
        </p:nvSpPr>
        <p:spPr/>
        <p:txBody>
          <a:bodyPr/>
          <a:lstStyle/>
          <a:p>
            <a:fld id="{4DCBF740-D535-F744-89A8-4E42B3D6BD32}" type="slidenum">
              <a:rPr lang="en-US" smtClean="0"/>
              <a:t>18</a:t>
            </a:fld>
            <a:endParaRPr lang="en-US"/>
          </a:p>
        </p:txBody>
      </p:sp>
    </p:spTree>
    <p:extLst>
      <p:ext uri="{BB962C8B-B14F-4D97-AF65-F5344CB8AC3E}">
        <p14:creationId xmlns:p14="http://schemas.microsoft.com/office/powerpoint/2010/main" val="1134519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So we use a link function – in this case, the sigmoid function, aka the logistic function, to convert the output of our linear model to a valid probability.</a:t>
            </a:r>
          </a:p>
          <a:p>
            <a:endParaRPr lang="en-US" dirty="0"/>
          </a:p>
          <a:p>
            <a:r>
              <a:rPr lang="en-US" dirty="0"/>
              <a:t>Inverse of the log link function is log(p / 1-p) – this is the log of the ratio between the probability the event will occur and the probability that it won’t. This allows us to interpret the output of our linear model as the “log-odds”.</a:t>
            </a:r>
          </a:p>
        </p:txBody>
      </p:sp>
      <p:sp>
        <p:nvSpPr>
          <p:cNvPr id="4" name="Slide Number Placeholder 3"/>
          <p:cNvSpPr>
            <a:spLocks noGrp="1"/>
          </p:cNvSpPr>
          <p:nvPr>
            <p:ph type="sldNum" sz="quarter" idx="10"/>
          </p:nvPr>
        </p:nvSpPr>
        <p:spPr/>
        <p:txBody>
          <a:bodyPr/>
          <a:lstStyle/>
          <a:p>
            <a:fld id="{DB333E9F-084A-8543-BC6F-0AE70009C29B}" type="slidenum">
              <a:rPr lang="en-US" smtClean="0"/>
              <a:t>19</a:t>
            </a:fld>
            <a:endParaRPr lang="en-US"/>
          </a:p>
        </p:txBody>
      </p:sp>
    </p:spTree>
    <p:extLst>
      <p:ext uri="{BB962C8B-B14F-4D97-AF65-F5344CB8AC3E}">
        <p14:creationId xmlns:p14="http://schemas.microsoft.com/office/powerpoint/2010/main" val="1988511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Note that we’re focused on collaboration,</a:t>
            </a:r>
            <a:r>
              <a:rPr lang="en-US" baseline="0" dirty="0"/>
              <a:t> etc.</a:t>
            </a:r>
          </a:p>
          <a:p>
            <a:r>
              <a:rPr lang="en-US" baseline="0" dirty="0"/>
              <a:t>Also note that we are going to jump right in and talk about models</a:t>
            </a:r>
          </a:p>
          <a:p>
            <a:r>
              <a:rPr lang="en-US" baseline="0" dirty="0"/>
              <a:t>Then we will pull back a little</a:t>
            </a:r>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2</a:t>
            </a:fld>
            <a:endParaRPr lang="en-US"/>
          </a:p>
        </p:txBody>
      </p:sp>
    </p:spTree>
    <p:extLst>
      <p:ext uri="{BB962C8B-B14F-4D97-AF65-F5344CB8AC3E}">
        <p14:creationId xmlns:p14="http://schemas.microsoft.com/office/powerpoint/2010/main" val="20011528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Note that sigma is the logistic</a:t>
            </a:r>
            <a:r>
              <a:rPr lang="en-US" baseline="0" dirty="0"/>
              <a:t> link function</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Inverse of the log link function is log(p / 1-p) – this is the log of the ratio between the probability the event will occur and the probability that it won’t. This allows us to interpret the output of our linear model as the “log-odds”.</a:t>
            </a:r>
          </a:p>
        </p:txBody>
      </p:sp>
      <p:sp>
        <p:nvSpPr>
          <p:cNvPr id="4" name="Slide Number Placeholder 3"/>
          <p:cNvSpPr>
            <a:spLocks noGrp="1"/>
          </p:cNvSpPr>
          <p:nvPr>
            <p:ph type="sldNum" sz="quarter" idx="10"/>
          </p:nvPr>
        </p:nvSpPr>
        <p:spPr/>
        <p:txBody>
          <a:bodyPr/>
          <a:lstStyle/>
          <a:p>
            <a:fld id="{DB333E9F-084A-8543-BC6F-0AE70009C29B}" type="slidenum">
              <a:rPr lang="en-US" smtClean="0"/>
              <a:t>20</a:t>
            </a:fld>
            <a:endParaRPr lang="en-US"/>
          </a:p>
        </p:txBody>
      </p:sp>
    </p:spTree>
    <p:extLst>
      <p:ext uri="{BB962C8B-B14F-4D97-AF65-F5344CB8AC3E}">
        <p14:creationId xmlns:p14="http://schemas.microsoft.com/office/powerpoint/2010/main" val="638164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By combining these two, we get logistic regression</a:t>
            </a:r>
          </a:p>
          <a:p>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21</a:t>
            </a:fld>
            <a:endParaRPr lang="en-US"/>
          </a:p>
        </p:txBody>
      </p:sp>
    </p:spTree>
    <p:extLst>
      <p:ext uri="{BB962C8B-B14F-4D97-AF65-F5344CB8AC3E}">
        <p14:creationId xmlns:p14="http://schemas.microsoft.com/office/powerpoint/2010/main" val="2403657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22</a:t>
            </a:fld>
            <a:endParaRPr lang="en-US"/>
          </a:p>
        </p:txBody>
      </p:sp>
    </p:spTree>
    <p:extLst>
      <p:ext uri="{BB962C8B-B14F-4D97-AF65-F5344CB8AC3E}">
        <p14:creationId xmlns:p14="http://schemas.microsoft.com/office/powerpoint/2010/main" val="3998185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23</a:t>
            </a:fld>
            <a:endParaRPr lang="en-US"/>
          </a:p>
        </p:txBody>
      </p:sp>
    </p:spTree>
    <p:extLst>
      <p:ext uri="{BB962C8B-B14F-4D97-AF65-F5344CB8AC3E}">
        <p14:creationId xmlns:p14="http://schemas.microsoft.com/office/powerpoint/2010/main" val="32776858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Before we go through an example – what questions do you have?</a:t>
            </a:r>
          </a:p>
        </p:txBody>
      </p:sp>
      <p:sp>
        <p:nvSpPr>
          <p:cNvPr id="4" name="Slide Number Placeholder 3"/>
          <p:cNvSpPr>
            <a:spLocks noGrp="1"/>
          </p:cNvSpPr>
          <p:nvPr>
            <p:ph type="sldNum" sz="quarter" idx="10"/>
          </p:nvPr>
        </p:nvSpPr>
        <p:spPr/>
        <p:txBody>
          <a:bodyPr/>
          <a:lstStyle/>
          <a:p>
            <a:fld id="{DB333E9F-084A-8543-BC6F-0AE70009C29B}" type="slidenum">
              <a:rPr lang="en-US" smtClean="0"/>
              <a:t>24</a:t>
            </a:fld>
            <a:endParaRPr lang="en-US"/>
          </a:p>
        </p:txBody>
      </p:sp>
    </p:spTree>
    <p:extLst>
      <p:ext uri="{BB962C8B-B14F-4D97-AF65-F5344CB8AC3E}">
        <p14:creationId xmlns:p14="http://schemas.microsoft.com/office/powerpoint/2010/main" val="7541484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25</a:t>
            </a:fld>
            <a:endParaRPr lang="en-US"/>
          </a:p>
        </p:txBody>
      </p:sp>
    </p:spTree>
    <p:extLst>
      <p:ext uri="{BB962C8B-B14F-4D97-AF65-F5344CB8AC3E}">
        <p14:creationId xmlns:p14="http://schemas.microsoft.com/office/powerpoint/2010/main" val="322910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26</a:t>
            </a:fld>
            <a:endParaRPr lang="en-US"/>
          </a:p>
        </p:txBody>
      </p:sp>
    </p:spTree>
    <p:extLst>
      <p:ext uri="{BB962C8B-B14F-4D97-AF65-F5344CB8AC3E}">
        <p14:creationId xmlns:p14="http://schemas.microsoft.com/office/powerpoint/2010/main" val="504156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27</a:t>
            </a:fld>
            <a:endParaRPr lang="en-US"/>
          </a:p>
        </p:txBody>
      </p:sp>
    </p:spTree>
    <p:extLst>
      <p:ext uri="{BB962C8B-B14F-4D97-AF65-F5344CB8AC3E}">
        <p14:creationId xmlns:p14="http://schemas.microsoft.com/office/powerpoint/2010/main" val="9320008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“squashes</a:t>
            </a:r>
            <a:r>
              <a:rPr lang="en-US" baseline="0" dirty="0"/>
              <a:t>” values between zero and 1… cannot have probability outside of this range</a:t>
            </a:r>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28</a:t>
            </a:fld>
            <a:endParaRPr lang="en-US"/>
          </a:p>
        </p:txBody>
      </p:sp>
    </p:spTree>
    <p:extLst>
      <p:ext uri="{BB962C8B-B14F-4D97-AF65-F5344CB8AC3E}">
        <p14:creationId xmlns:p14="http://schemas.microsoft.com/office/powerpoint/2010/main" val="30637875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29</a:t>
            </a:fld>
            <a:endParaRPr lang="en-US"/>
          </a:p>
        </p:txBody>
      </p:sp>
    </p:spTree>
    <p:extLst>
      <p:ext uri="{BB962C8B-B14F-4D97-AF65-F5344CB8AC3E}">
        <p14:creationId xmlns:p14="http://schemas.microsoft.com/office/powerpoint/2010/main" val="1477678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Why are we learning about this? Well, machine learning is starting to disrupt clinical medicine</a:t>
            </a:r>
          </a:p>
          <a:p>
            <a:r>
              <a:rPr lang="en-US" dirty="0"/>
              <a:t>Neural networks are the predominant approach because right now they work best</a:t>
            </a:r>
          </a:p>
          <a:p>
            <a:r>
              <a:rPr lang="en-US" dirty="0"/>
              <a:t>They’ve been around for a while – at least the 70s – but only recently have they outshined other approaches.</a:t>
            </a:r>
          </a:p>
          <a:p>
            <a:r>
              <a:rPr lang="en-US" dirty="0"/>
              <a:t>-- we figured out the right architectures. We started using LOTS of data.</a:t>
            </a:r>
          </a:p>
          <a:p>
            <a:endParaRPr lang="en-US" dirty="0"/>
          </a:p>
          <a:p>
            <a:r>
              <a:rPr lang="en-US" dirty="0"/>
              <a:t>Describe ImageNet challenge – 2012 was the big turning point for neural networks. You might remember that before that, it was all about the support vector machine.</a:t>
            </a:r>
          </a:p>
          <a:p>
            <a:r>
              <a:rPr lang="en-US" dirty="0"/>
              <a:t>And the figure</a:t>
            </a:r>
          </a:p>
          <a:p>
            <a:endParaRPr lang="en-US" dirty="0"/>
          </a:p>
          <a:p>
            <a:r>
              <a:rPr lang="en-US" dirty="0"/>
              <a:t>Deep learning – a rebranding of neural networks</a:t>
            </a:r>
          </a:p>
          <a:p>
            <a:r>
              <a:rPr lang="en-US" dirty="0"/>
              <a:t>Machine learning goes beyond neural network approaches, but currently they are dominant</a:t>
            </a:r>
          </a:p>
        </p:txBody>
      </p:sp>
      <p:sp>
        <p:nvSpPr>
          <p:cNvPr id="4" name="Slide Number Placeholder 3"/>
          <p:cNvSpPr>
            <a:spLocks noGrp="1"/>
          </p:cNvSpPr>
          <p:nvPr>
            <p:ph type="sldNum" sz="quarter" idx="10"/>
          </p:nvPr>
        </p:nvSpPr>
        <p:spPr/>
        <p:txBody>
          <a:bodyPr/>
          <a:lstStyle/>
          <a:p>
            <a:fld id="{DB333E9F-084A-8543-BC6F-0AE70009C29B}" type="slidenum">
              <a:rPr lang="en-US" smtClean="0"/>
              <a:t>3</a:t>
            </a:fld>
            <a:endParaRPr lang="en-US"/>
          </a:p>
        </p:txBody>
      </p:sp>
    </p:spTree>
    <p:extLst>
      <p:ext uri="{BB962C8B-B14F-4D97-AF65-F5344CB8AC3E}">
        <p14:creationId xmlns:p14="http://schemas.microsoft.com/office/powerpoint/2010/main" val="7614876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30</a:t>
            </a:fld>
            <a:endParaRPr lang="en-US"/>
          </a:p>
        </p:txBody>
      </p:sp>
    </p:spTree>
    <p:extLst>
      <p:ext uri="{BB962C8B-B14F-4D97-AF65-F5344CB8AC3E}">
        <p14:creationId xmlns:p14="http://schemas.microsoft.com/office/powerpoint/2010/main" val="30051613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31</a:t>
            </a:fld>
            <a:endParaRPr lang="en-US"/>
          </a:p>
        </p:txBody>
      </p:sp>
    </p:spTree>
    <p:extLst>
      <p:ext uri="{BB962C8B-B14F-4D97-AF65-F5344CB8AC3E}">
        <p14:creationId xmlns:p14="http://schemas.microsoft.com/office/powerpoint/2010/main" val="9642088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32</a:t>
            </a:fld>
            <a:endParaRPr lang="en-US"/>
          </a:p>
        </p:txBody>
      </p:sp>
    </p:spTree>
    <p:extLst>
      <p:ext uri="{BB962C8B-B14F-4D97-AF65-F5344CB8AC3E}">
        <p14:creationId xmlns:p14="http://schemas.microsoft.com/office/powerpoint/2010/main" val="6707746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33</a:t>
            </a:fld>
            <a:endParaRPr lang="en-US"/>
          </a:p>
        </p:txBody>
      </p:sp>
    </p:spTree>
    <p:extLst>
      <p:ext uri="{BB962C8B-B14F-4D97-AF65-F5344CB8AC3E}">
        <p14:creationId xmlns:p14="http://schemas.microsoft.com/office/powerpoint/2010/main" val="16893902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34</a:t>
            </a:fld>
            <a:endParaRPr lang="en-US"/>
          </a:p>
        </p:txBody>
      </p:sp>
    </p:spTree>
    <p:extLst>
      <p:ext uri="{BB962C8B-B14F-4D97-AF65-F5344CB8AC3E}">
        <p14:creationId xmlns:p14="http://schemas.microsoft.com/office/powerpoint/2010/main" val="31696149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35</a:t>
            </a:fld>
            <a:endParaRPr lang="en-US"/>
          </a:p>
        </p:txBody>
      </p:sp>
    </p:spTree>
    <p:extLst>
      <p:ext uri="{BB962C8B-B14F-4D97-AF65-F5344CB8AC3E}">
        <p14:creationId xmlns:p14="http://schemas.microsoft.com/office/powerpoint/2010/main" val="25442248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36</a:t>
            </a:fld>
            <a:endParaRPr lang="en-US"/>
          </a:p>
        </p:txBody>
      </p:sp>
    </p:spTree>
    <p:extLst>
      <p:ext uri="{BB962C8B-B14F-4D97-AF65-F5344CB8AC3E}">
        <p14:creationId xmlns:p14="http://schemas.microsoft.com/office/powerpoint/2010/main" val="1309675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37</a:t>
            </a:fld>
            <a:endParaRPr lang="en-US"/>
          </a:p>
        </p:txBody>
      </p:sp>
    </p:spTree>
    <p:extLst>
      <p:ext uri="{BB962C8B-B14F-4D97-AF65-F5344CB8AC3E}">
        <p14:creationId xmlns:p14="http://schemas.microsoft.com/office/powerpoint/2010/main" val="29062111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38</a:t>
            </a:fld>
            <a:endParaRPr lang="en-US"/>
          </a:p>
        </p:txBody>
      </p:sp>
    </p:spTree>
    <p:extLst>
      <p:ext uri="{BB962C8B-B14F-4D97-AF65-F5344CB8AC3E}">
        <p14:creationId xmlns:p14="http://schemas.microsoft.com/office/powerpoint/2010/main" val="18925914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39</a:t>
            </a:fld>
            <a:endParaRPr lang="en-US"/>
          </a:p>
        </p:txBody>
      </p:sp>
    </p:spTree>
    <p:extLst>
      <p:ext uri="{BB962C8B-B14F-4D97-AF65-F5344CB8AC3E}">
        <p14:creationId xmlns:p14="http://schemas.microsoft.com/office/powerpoint/2010/main" val="2358167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Describe ”top-5 error”</a:t>
            </a:r>
          </a:p>
        </p:txBody>
      </p:sp>
      <p:sp>
        <p:nvSpPr>
          <p:cNvPr id="4" name="Slide Number Placeholder 3"/>
          <p:cNvSpPr>
            <a:spLocks noGrp="1"/>
          </p:cNvSpPr>
          <p:nvPr>
            <p:ph type="sldNum" sz="quarter" idx="10"/>
          </p:nvPr>
        </p:nvSpPr>
        <p:spPr/>
        <p:txBody>
          <a:bodyPr/>
          <a:lstStyle/>
          <a:p>
            <a:fld id="{DB333E9F-084A-8543-BC6F-0AE70009C29B}" type="slidenum">
              <a:rPr lang="en-US" smtClean="0"/>
              <a:t>4</a:t>
            </a:fld>
            <a:endParaRPr lang="en-US"/>
          </a:p>
        </p:txBody>
      </p:sp>
    </p:spTree>
    <p:extLst>
      <p:ext uri="{BB962C8B-B14F-4D97-AF65-F5344CB8AC3E}">
        <p14:creationId xmlns:p14="http://schemas.microsoft.com/office/powerpoint/2010/main" val="6852967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40</a:t>
            </a:fld>
            <a:endParaRPr lang="en-US"/>
          </a:p>
        </p:txBody>
      </p:sp>
    </p:spTree>
    <p:extLst>
      <p:ext uri="{BB962C8B-B14F-4D97-AF65-F5344CB8AC3E}">
        <p14:creationId xmlns:p14="http://schemas.microsoft.com/office/powerpoint/2010/main" val="28528509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41</a:t>
            </a:fld>
            <a:endParaRPr lang="en-US"/>
          </a:p>
        </p:txBody>
      </p:sp>
    </p:spTree>
    <p:extLst>
      <p:ext uri="{BB962C8B-B14F-4D97-AF65-F5344CB8AC3E}">
        <p14:creationId xmlns:p14="http://schemas.microsoft.com/office/powerpoint/2010/main" val="4252540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42</a:t>
            </a:fld>
            <a:endParaRPr lang="en-US"/>
          </a:p>
        </p:txBody>
      </p:sp>
    </p:spTree>
    <p:extLst>
      <p:ext uri="{BB962C8B-B14F-4D97-AF65-F5344CB8AC3E}">
        <p14:creationId xmlns:p14="http://schemas.microsoft.com/office/powerpoint/2010/main" val="39115113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43</a:t>
            </a:fld>
            <a:endParaRPr lang="en-US"/>
          </a:p>
        </p:txBody>
      </p:sp>
    </p:spTree>
    <p:extLst>
      <p:ext uri="{BB962C8B-B14F-4D97-AF65-F5344CB8AC3E}">
        <p14:creationId xmlns:p14="http://schemas.microsoft.com/office/powerpoint/2010/main" val="32959878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44</a:t>
            </a:fld>
            <a:endParaRPr lang="en-US"/>
          </a:p>
        </p:txBody>
      </p:sp>
    </p:spTree>
    <p:extLst>
      <p:ext uri="{BB962C8B-B14F-4D97-AF65-F5344CB8AC3E}">
        <p14:creationId xmlns:p14="http://schemas.microsoft.com/office/powerpoint/2010/main" val="11839220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45</a:t>
            </a:fld>
            <a:endParaRPr lang="en-US"/>
          </a:p>
        </p:txBody>
      </p:sp>
    </p:spTree>
    <p:extLst>
      <p:ext uri="{BB962C8B-B14F-4D97-AF65-F5344CB8AC3E}">
        <p14:creationId xmlns:p14="http://schemas.microsoft.com/office/powerpoint/2010/main" val="36232690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from the independent-</a:t>
            </a:r>
            <a:r>
              <a:rPr lang="en-US" dirty="0" err="1"/>
              <a:t>ish</a:t>
            </a:r>
            <a:r>
              <a:rPr lang="en-US" dirty="0"/>
              <a:t> predictors we’ve been using before</a:t>
            </a:r>
          </a:p>
        </p:txBody>
      </p:sp>
      <p:sp>
        <p:nvSpPr>
          <p:cNvPr id="4" name="Slide Number Placeholder 3"/>
          <p:cNvSpPr>
            <a:spLocks noGrp="1"/>
          </p:cNvSpPr>
          <p:nvPr>
            <p:ph type="sldNum" sz="quarter" idx="5"/>
          </p:nvPr>
        </p:nvSpPr>
        <p:spPr/>
        <p:txBody>
          <a:bodyPr/>
          <a:lstStyle/>
          <a:p>
            <a:fld id="{9FCDE58F-843A-8447-AF7F-7BD31329CDC1}" type="slidenum">
              <a:rPr lang="en-US" smtClean="0"/>
              <a:t>46</a:t>
            </a:fld>
            <a:endParaRPr lang="en-US"/>
          </a:p>
        </p:txBody>
      </p:sp>
    </p:spTree>
    <p:extLst>
      <p:ext uri="{BB962C8B-B14F-4D97-AF65-F5344CB8AC3E}">
        <p14:creationId xmlns:p14="http://schemas.microsoft.com/office/powerpoint/2010/main" val="26659535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a single pixel make it a dog or not a dog?</a:t>
            </a:r>
          </a:p>
          <a:p>
            <a:r>
              <a:rPr lang="en-US" dirty="0"/>
              <a:t>Now imagine you don’t even know how to spot it yourself (e.g. in medical images)</a:t>
            </a:r>
          </a:p>
        </p:txBody>
      </p:sp>
      <p:sp>
        <p:nvSpPr>
          <p:cNvPr id="4" name="Slide Number Placeholder 3"/>
          <p:cNvSpPr>
            <a:spLocks noGrp="1"/>
          </p:cNvSpPr>
          <p:nvPr>
            <p:ph type="sldNum" sz="quarter" idx="5"/>
          </p:nvPr>
        </p:nvSpPr>
        <p:spPr/>
        <p:txBody>
          <a:bodyPr/>
          <a:lstStyle/>
          <a:p>
            <a:fld id="{9FCDE58F-843A-8447-AF7F-7BD31329CDC1}" type="slidenum">
              <a:rPr lang="en-US" smtClean="0"/>
              <a:t>47</a:t>
            </a:fld>
            <a:endParaRPr lang="en-US"/>
          </a:p>
        </p:txBody>
      </p:sp>
    </p:spTree>
    <p:extLst>
      <p:ext uri="{BB962C8B-B14F-4D97-AF65-F5344CB8AC3E}">
        <p14:creationId xmlns:p14="http://schemas.microsoft.com/office/powerpoint/2010/main" val="2146984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48</a:t>
            </a:fld>
            <a:endParaRPr lang="en-US"/>
          </a:p>
        </p:txBody>
      </p:sp>
    </p:spTree>
    <p:extLst>
      <p:ext uri="{BB962C8B-B14F-4D97-AF65-F5344CB8AC3E}">
        <p14:creationId xmlns:p14="http://schemas.microsoft.com/office/powerpoint/2010/main" val="792605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49</a:t>
            </a:fld>
            <a:endParaRPr lang="en-US"/>
          </a:p>
        </p:txBody>
      </p:sp>
    </p:spTree>
    <p:extLst>
      <p:ext uri="{BB962C8B-B14F-4D97-AF65-F5344CB8AC3E}">
        <p14:creationId xmlns:p14="http://schemas.microsoft.com/office/powerpoint/2010/main" val="2876884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5</a:t>
            </a:fld>
            <a:endParaRPr lang="en-US"/>
          </a:p>
        </p:txBody>
      </p:sp>
    </p:spTree>
    <p:extLst>
      <p:ext uri="{BB962C8B-B14F-4D97-AF65-F5344CB8AC3E}">
        <p14:creationId xmlns:p14="http://schemas.microsoft.com/office/powerpoint/2010/main" val="40561182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50</a:t>
            </a:fld>
            <a:endParaRPr lang="en-US"/>
          </a:p>
        </p:txBody>
      </p:sp>
    </p:spTree>
    <p:extLst>
      <p:ext uri="{BB962C8B-B14F-4D97-AF65-F5344CB8AC3E}">
        <p14:creationId xmlns:p14="http://schemas.microsoft.com/office/powerpoint/2010/main" val="33179718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51</a:t>
            </a:fld>
            <a:endParaRPr lang="en-US"/>
          </a:p>
        </p:txBody>
      </p:sp>
    </p:spTree>
    <p:extLst>
      <p:ext uri="{BB962C8B-B14F-4D97-AF65-F5344CB8AC3E}">
        <p14:creationId xmlns:p14="http://schemas.microsoft.com/office/powerpoint/2010/main" val="27036853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52</a:t>
            </a:fld>
            <a:endParaRPr lang="en-US"/>
          </a:p>
        </p:txBody>
      </p:sp>
    </p:spTree>
    <p:extLst>
      <p:ext uri="{BB962C8B-B14F-4D97-AF65-F5344CB8AC3E}">
        <p14:creationId xmlns:p14="http://schemas.microsoft.com/office/powerpoint/2010/main" val="30892095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53</a:t>
            </a:fld>
            <a:endParaRPr lang="en-US"/>
          </a:p>
        </p:txBody>
      </p:sp>
    </p:spTree>
    <p:extLst>
      <p:ext uri="{BB962C8B-B14F-4D97-AF65-F5344CB8AC3E}">
        <p14:creationId xmlns:p14="http://schemas.microsoft.com/office/powerpoint/2010/main" val="333779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54</a:t>
            </a:fld>
            <a:endParaRPr lang="en-US"/>
          </a:p>
        </p:txBody>
      </p:sp>
    </p:spTree>
    <p:extLst>
      <p:ext uri="{BB962C8B-B14F-4D97-AF65-F5344CB8AC3E}">
        <p14:creationId xmlns:p14="http://schemas.microsoft.com/office/powerpoint/2010/main" val="18054600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55</a:t>
            </a:fld>
            <a:endParaRPr lang="en-US"/>
          </a:p>
        </p:txBody>
      </p:sp>
    </p:spTree>
    <p:extLst>
      <p:ext uri="{BB962C8B-B14F-4D97-AF65-F5344CB8AC3E}">
        <p14:creationId xmlns:p14="http://schemas.microsoft.com/office/powerpoint/2010/main" val="34926420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56</a:t>
            </a:fld>
            <a:endParaRPr lang="en-US"/>
          </a:p>
        </p:txBody>
      </p:sp>
    </p:spTree>
    <p:extLst>
      <p:ext uri="{BB962C8B-B14F-4D97-AF65-F5344CB8AC3E}">
        <p14:creationId xmlns:p14="http://schemas.microsoft.com/office/powerpoint/2010/main" val="3310070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57</a:t>
            </a:fld>
            <a:endParaRPr lang="en-US"/>
          </a:p>
        </p:txBody>
      </p:sp>
    </p:spTree>
    <p:extLst>
      <p:ext uri="{BB962C8B-B14F-4D97-AF65-F5344CB8AC3E}">
        <p14:creationId xmlns:p14="http://schemas.microsoft.com/office/powerpoint/2010/main" val="8447777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58</a:t>
            </a:fld>
            <a:endParaRPr lang="en-US"/>
          </a:p>
        </p:txBody>
      </p:sp>
    </p:spTree>
    <p:extLst>
      <p:ext uri="{BB962C8B-B14F-4D97-AF65-F5344CB8AC3E}">
        <p14:creationId xmlns:p14="http://schemas.microsoft.com/office/powerpoint/2010/main" val="15794689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59</a:t>
            </a:fld>
            <a:endParaRPr lang="en-US"/>
          </a:p>
        </p:txBody>
      </p:sp>
    </p:spTree>
    <p:extLst>
      <p:ext uri="{BB962C8B-B14F-4D97-AF65-F5344CB8AC3E}">
        <p14:creationId xmlns:p14="http://schemas.microsoft.com/office/powerpoint/2010/main" val="115922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SQuAD</a:t>
            </a:r>
            <a:r>
              <a:rPr lang="en-US" dirty="0"/>
              <a:t> 2.0 developed in 2016</a:t>
            </a:r>
          </a:p>
          <a:p>
            <a:endParaRPr lang="en-US" dirty="0"/>
          </a:p>
          <a:p>
            <a:pPr marL="171450" indent="-171450">
              <a:buFontTx/>
              <a:buChar char="-"/>
            </a:pPr>
            <a:r>
              <a:rPr lang="en-US" dirty="0"/>
              <a:t>Paragraphs of content along with questions about that content</a:t>
            </a:r>
          </a:p>
          <a:p>
            <a:pPr marL="171450" indent="-171450">
              <a:buFontTx/>
              <a:buChar char="-"/>
            </a:pPr>
            <a:r>
              <a:rPr lang="en-US" dirty="0"/>
              <a:t>Here we have paragraph about the immune system along with relevant questions that can be answered. But again, not all of these questions can be answered, and it is important for the system to recognize this.</a:t>
            </a:r>
          </a:p>
          <a:p>
            <a:endParaRPr lang="en-US" dirty="0"/>
          </a:p>
          <a:p>
            <a:r>
              <a:rPr lang="en-US" dirty="0"/>
              <a:t>Exact match. This metric measures the percentage of predictions that match any one of the ground truth answers exactly. </a:t>
            </a:r>
          </a:p>
          <a:p>
            <a:endParaRPr lang="en-US" dirty="0"/>
          </a:p>
          <a:p>
            <a:r>
              <a:rPr lang="en-US" dirty="0"/>
              <a:t>(Macro-averaged) F1 score. This metric measures the average overlap between the prediction and ground truth answer. We treat the prediction and ground truth as bags of tokens, and compute their F1. We take the maximum F1 over all of the ground truth answers for a given question, and then average over all of the questions</a:t>
            </a:r>
          </a:p>
          <a:p>
            <a:endParaRPr lang="en-US" dirty="0"/>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91821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60</a:t>
            </a:fld>
            <a:endParaRPr lang="en-US"/>
          </a:p>
        </p:txBody>
      </p:sp>
    </p:spTree>
    <p:extLst>
      <p:ext uri="{BB962C8B-B14F-4D97-AF65-F5344CB8AC3E}">
        <p14:creationId xmlns:p14="http://schemas.microsoft.com/office/powerpoint/2010/main" val="26438072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61</a:t>
            </a:fld>
            <a:endParaRPr lang="en-US"/>
          </a:p>
        </p:txBody>
      </p:sp>
    </p:spTree>
    <p:extLst>
      <p:ext uri="{BB962C8B-B14F-4D97-AF65-F5344CB8AC3E}">
        <p14:creationId xmlns:p14="http://schemas.microsoft.com/office/powerpoint/2010/main" val="12629263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62</a:t>
            </a:fld>
            <a:endParaRPr lang="en-US"/>
          </a:p>
        </p:txBody>
      </p:sp>
    </p:spTree>
    <p:extLst>
      <p:ext uri="{BB962C8B-B14F-4D97-AF65-F5344CB8AC3E}">
        <p14:creationId xmlns:p14="http://schemas.microsoft.com/office/powerpoint/2010/main" val="1777520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Note</a:t>
            </a:r>
            <a:r>
              <a:rPr lang="en-US" baseline="0" dirty="0"/>
              <a:t> that width is variable</a:t>
            </a:r>
          </a:p>
          <a:p>
            <a:endParaRPr lang="en-US" baseline="0" dirty="0"/>
          </a:p>
          <a:p>
            <a:r>
              <a:rPr lang="en-US" baseline="0" dirty="0"/>
              <a:t>Deep learning comes from many layers</a:t>
            </a:r>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63</a:t>
            </a:fld>
            <a:endParaRPr lang="en-US"/>
          </a:p>
        </p:txBody>
      </p:sp>
    </p:spTree>
    <p:extLst>
      <p:ext uri="{BB962C8B-B14F-4D97-AF65-F5344CB8AC3E}">
        <p14:creationId xmlns:p14="http://schemas.microsoft.com/office/powerpoint/2010/main" val="3095996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Note</a:t>
            </a:r>
            <a:r>
              <a:rPr lang="en-US" baseline="0" dirty="0"/>
              <a:t> that width is variable</a:t>
            </a:r>
          </a:p>
          <a:p>
            <a:endParaRPr lang="en-US" baseline="0" dirty="0"/>
          </a:p>
          <a:p>
            <a:r>
              <a:rPr lang="en-US" baseline="0" dirty="0"/>
              <a:t>Deep learning comes from many layers</a:t>
            </a:r>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64</a:t>
            </a:fld>
            <a:endParaRPr lang="en-US"/>
          </a:p>
        </p:txBody>
      </p:sp>
    </p:spTree>
    <p:extLst>
      <p:ext uri="{BB962C8B-B14F-4D97-AF65-F5344CB8AC3E}">
        <p14:creationId xmlns:p14="http://schemas.microsoft.com/office/powerpoint/2010/main" val="18505408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65</a:t>
            </a:fld>
            <a:endParaRPr lang="en-US"/>
          </a:p>
        </p:txBody>
      </p:sp>
    </p:spTree>
    <p:extLst>
      <p:ext uri="{BB962C8B-B14F-4D97-AF65-F5344CB8AC3E}">
        <p14:creationId xmlns:p14="http://schemas.microsoft.com/office/powerpoint/2010/main" val="19885094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66</a:t>
            </a:fld>
            <a:endParaRPr lang="en-US"/>
          </a:p>
        </p:txBody>
      </p:sp>
    </p:spTree>
    <p:extLst>
      <p:ext uri="{BB962C8B-B14F-4D97-AF65-F5344CB8AC3E}">
        <p14:creationId xmlns:p14="http://schemas.microsoft.com/office/powerpoint/2010/main" val="4092506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67</a:t>
            </a:fld>
            <a:endParaRPr lang="en-US"/>
          </a:p>
        </p:txBody>
      </p:sp>
    </p:spTree>
    <p:extLst>
      <p:ext uri="{BB962C8B-B14F-4D97-AF65-F5344CB8AC3E}">
        <p14:creationId xmlns:p14="http://schemas.microsoft.com/office/powerpoint/2010/main" val="226077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models based on transformer architecture and trained on 8 million webpages</a:t>
            </a:r>
          </a:p>
        </p:txBody>
      </p:sp>
      <p:sp>
        <p:nvSpPr>
          <p:cNvPr id="4" name="Slide Number Placeholder 3"/>
          <p:cNvSpPr>
            <a:spLocks noGrp="1"/>
          </p:cNvSpPr>
          <p:nvPr>
            <p:ph type="sldNum" sz="quarter" idx="5"/>
          </p:nvPr>
        </p:nvSpPr>
        <p:spPr/>
        <p:txBody>
          <a:bodyPr/>
          <a:lstStyle/>
          <a:p>
            <a:fld id="{DB333E9F-084A-8543-BC6F-0AE70009C29B}" type="slidenum">
              <a:rPr lang="en-US" smtClean="0"/>
              <a:t>7</a:t>
            </a:fld>
            <a:endParaRPr lang="en-US"/>
          </a:p>
        </p:txBody>
      </p:sp>
    </p:spTree>
    <p:extLst>
      <p:ext uri="{BB962C8B-B14F-4D97-AF65-F5344CB8AC3E}">
        <p14:creationId xmlns:p14="http://schemas.microsoft.com/office/powerpoint/2010/main" val="3424436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all this affect medicine?</a:t>
            </a:r>
          </a:p>
          <a:p>
            <a:r>
              <a:rPr lang="en-US" dirty="0"/>
              <a:t>There are five parts to this course. We’ll be talking about the basics of neural networks; CNNs; natural language processing; time-series modeling; and reinforcement learning. </a:t>
            </a:r>
          </a:p>
          <a:p>
            <a:endParaRPr lang="en-US" dirty="0"/>
          </a:p>
          <a:p>
            <a:r>
              <a:rPr lang="en-US" dirty="0"/>
              <a:t>The basic NN course – this is the foundation for everything else. Sometimes using nonlinear models makes a big impact, sometimes not. But have to understand this to understand the subsequent areas, for which nonlinear models are critical.</a:t>
            </a:r>
          </a:p>
          <a:p>
            <a:endParaRPr lang="en-US" dirty="0"/>
          </a:p>
          <a:p>
            <a:r>
              <a:rPr lang="en-US" dirty="0"/>
              <a:t>Imaging is already there – we’re getting ML-based diagnostics – plain images, </a:t>
            </a:r>
            <a:r>
              <a:rPr lang="en-US" dirty="0" err="1"/>
              <a:t>dermoscopy</a:t>
            </a:r>
            <a:r>
              <a:rPr lang="en-US" dirty="0"/>
              <a:t>, ultrasound, fundoscopic images, radiology, pathology, etc.</a:t>
            </a:r>
          </a:p>
          <a:p>
            <a:r>
              <a:rPr lang="en-US" dirty="0"/>
              <a:t>NLP is right on the cusp – so far the ‘NLP’ that’s out there hasn’t been very smart – very context aware – but NLP systems are right at human-performance, and it’s going to start making a huge impact very soon. Can only hope that NLP starts reducing some of the documentation burden placed on physicians.</a:t>
            </a:r>
          </a:p>
          <a:p>
            <a:endParaRPr lang="en-US" dirty="0"/>
          </a:p>
          <a:p>
            <a:r>
              <a:rPr lang="en-US" dirty="0"/>
              <a:t>RL is also very close, though evaluation here is more difficult.</a:t>
            </a:r>
          </a:p>
          <a:p>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FCDE58F-843A-8447-AF7F-7BD31329CDC1}" type="slidenum">
              <a:rPr lang="en-US" smtClean="0"/>
              <a:t>8</a:t>
            </a:fld>
            <a:endParaRPr lang="en-US"/>
          </a:p>
        </p:txBody>
      </p:sp>
    </p:spTree>
    <p:extLst>
      <p:ext uri="{BB962C8B-B14F-4D97-AF65-F5344CB8AC3E}">
        <p14:creationId xmlns:p14="http://schemas.microsoft.com/office/powerpoint/2010/main" val="932675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all this affect medicine?</a:t>
            </a:r>
          </a:p>
          <a:p>
            <a:r>
              <a:rPr lang="en-US" dirty="0"/>
              <a:t>There are five parts to this course. We’ll be talking about the basics of neural networks; CNNs; natural language processing; time-series modeling; and reinforcement learning. </a:t>
            </a:r>
          </a:p>
          <a:p>
            <a:endParaRPr lang="en-US" dirty="0"/>
          </a:p>
          <a:p>
            <a:r>
              <a:rPr lang="en-US" dirty="0"/>
              <a:t>Imaging is already there – we’re getting ML-based diagnostics – plain images, </a:t>
            </a:r>
            <a:r>
              <a:rPr lang="en-US" dirty="0" err="1"/>
              <a:t>dermoscopy</a:t>
            </a:r>
            <a:r>
              <a:rPr lang="en-US" dirty="0"/>
              <a:t>, ultrasound, fundoscopic images, radiology, pathology, etc.</a:t>
            </a:r>
          </a:p>
          <a:p>
            <a:r>
              <a:rPr lang="en-US" dirty="0"/>
              <a:t>NLP is right on the cusp – so far the ‘NLP’ that’s out there hasn’t been very smart – very context aware – but NLP systems are right at human-performance, and it’s going to start making a huge impact very soon. Can only hope that NLP starts reducing some of the documentation burden placed on physicians.</a:t>
            </a:r>
          </a:p>
          <a:p>
            <a:endParaRPr lang="en-US" dirty="0"/>
          </a:p>
          <a:p>
            <a:r>
              <a:rPr lang="en-US" dirty="0"/>
              <a:t>RL is also very close, though evaluation here is more difficult.</a:t>
            </a:r>
          </a:p>
          <a:p>
            <a:pPr marL="171450" indent="-171450">
              <a:buFontTx/>
              <a:buChar char="-"/>
            </a:pPr>
            <a:endParaRPr lang="en-US" baseline="0" dirty="0"/>
          </a:p>
        </p:txBody>
      </p:sp>
      <p:sp>
        <p:nvSpPr>
          <p:cNvPr id="4" name="Slide Number Placeholder 3"/>
          <p:cNvSpPr>
            <a:spLocks noGrp="1"/>
          </p:cNvSpPr>
          <p:nvPr>
            <p:ph type="sldNum" sz="quarter" idx="10"/>
          </p:nvPr>
        </p:nvSpPr>
        <p:spPr/>
        <p:txBody>
          <a:bodyPr/>
          <a:lstStyle/>
          <a:p>
            <a:fld id="{0175F3A6-6971-5D47-A3A5-1EDC47BAF5FB}" type="slidenum">
              <a:rPr lang="en-US" smtClean="0"/>
              <a:t>9</a:t>
            </a:fld>
            <a:endParaRPr lang="en-US"/>
          </a:p>
        </p:txBody>
      </p:sp>
    </p:spTree>
    <p:extLst>
      <p:ext uri="{BB962C8B-B14F-4D97-AF65-F5344CB8AC3E}">
        <p14:creationId xmlns:p14="http://schemas.microsoft.com/office/powerpoint/2010/main" val="1489002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5/28/20</a:t>
            </a:fld>
            <a:endParaRPr lang="en-US" sz="240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384714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5/28/20</a:t>
            </a:fld>
            <a:endParaRPr lang="en-US" sz="240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1894063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5"/>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5/28/20</a:t>
            </a:fld>
            <a:endParaRPr lang="en-US" sz="240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1306266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5/28/20</a:t>
            </a:fld>
            <a:endParaRPr lang="en-US" sz="240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287713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5/28/20</a:t>
            </a:fld>
            <a:endParaRPr lang="en-US" sz="240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2870828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5/28/20</a:t>
            </a:fld>
            <a:endParaRPr lang="en-US" sz="2400">
              <a:solidFill>
                <a:prstClr val="black"/>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233889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5/28/20</a:t>
            </a:fld>
            <a:endParaRPr lang="en-US" sz="2400">
              <a:solidFill>
                <a:prstClr val="black"/>
              </a:solidFill>
            </a:endParaRPr>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4268117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5/28/20</a:t>
            </a:fld>
            <a:endParaRPr lang="en-US" sz="2400">
              <a:solidFill>
                <a:prstClr val="black"/>
              </a:solidFill>
            </a:endParaRP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2701778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5/28/20</a:t>
            </a:fld>
            <a:endParaRPr lang="en-US" sz="2400">
              <a:solidFill>
                <a:prstClr val="black"/>
              </a:solidFill>
            </a:endParaRPr>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1051618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5/28/20</a:t>
            </a:fld>
            <a:endParaRPr lang="en-US" sz="2400">
              <a:solidFill>
                <a:prstClr val="black"/>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1999191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5/28/20</a:t>
            </a:fld>
            <a:endParaRPr lang="en-US" sz="2400">
              <a:solidFill>
                <a:prstClr val="black"/>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2242069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a:t>Duke Title Slide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20905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585" rtl="0" eaLnBrk="1" latinLnBrk="0" hangingPunct="1">
        <a:spcBef>
          <a:spcPct val="0"/>
        </a:spcBef>
        <a:buNone/>
        <a:defRPr sz="5867" kern="1200">
          <a:solidFill>
            <a:srgbClr val="001A57"/>
          </a:solidFill>
          <a:latin typeface="Helvetica"/>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bg1">
              <a:lumMod val="50000"/>
            </a:schemeClr>
          </a:solidFill>
          <a:latin typeface="Helvetica Neue"/>
          <a:ea typeface="+mn-ea"/>
          <a:cs typeface="+mn-cs"/>
        </a:defRPr>
      </a:lvl1pPr>
      <a:lvl2pPr marL="990575" indent="-380990" algn="l" defTabSz="609585" rtl="0" eaLnBrk="1" latinLnBrk="0" hangingPunct="1">
        <a:spcBef>
          <a:spcPct val="20000"/>
        </a:spcBef>
        <a:buFont typeface="Arial"/>
        <a:buChar char="–"/>
        <a:defRPr sz="3733" kern="1200">
          <a:solidFill>
            <a:schemeClr val="bg1">
              <a:lumMod val="50000"/>
            </a:schemeClr>
          </a:solidFill>
          <a:latin typeface="Helvetica Neue"/>
          <a:ea typeface="+mn-ea"/>
          <a:cs typeface="+mn-cs"/>
        </a:defRPr>
      </a:lvl2pPr>
      <a:lvl3pPr marL="1523962" indent="-304792" algn="l" defTabSz="609585" rtl="0" eaLnBrk="1" latinLnBrk="0" hangingPunct="1">
        <a:spcBef>
          <a:spcPct val="20000"/>
        </a:spcBef>
        <a:buFont typeface="Arial"/>
        <a:buChar char="•"/>
        <a:defRPr sz="3200" kern="1200">
          <a:solidFill>
            <a:schemeClr val="bg1">
              <a:lumMod val="50000"/>
            </a:schemeClr>
          </a:solidFill>
          <a:latin typeface="Helvetica Neue"/>
          <a:ea typeface="+mn-ea"/>
          <a:cs typeface="+mn-cs"/>
        </a:defRPr>
      </a:lvl3pPr>
      <a:lvl4pPr marL="2133547" indent="-304792" algn="l" defTabSz="609585" rtl="0" eaLnBrk="1" latinLnBrk="0" hangingPunct="1">
        <a:spcBef>
          <a:spcPct val="20000"/>
        </a:spcBef>
        <a:buFont typeface="Arial"/>
        <a:buChar char="–"/>
        <a:defRPr sz="2667" kern="1200">
          <a:solidFill>
            <a:schemeClr val="bg1">
              <a:lumMod val="50000"/>
            </a:schemeClr>
          </a:solidFill>
          <a:latin typeface="Helvetica Neue"/>
          <a:ea typeface="+mn-ea"/>
          <a:cs typeface="+mn-cs"/>
        </a:defRPr>
      </a:lvl4pPr>
      <a:lvl5pPr marL="2743131" indent="-304792" algn="l" defTabSz="609585" rtl="0" eaLnBrk="1" latinLnBrk="0" hangingPunct="1">
        <a:spcBef>
          <a:spcPct val="20000"/>
        </a:spcBef>
        <a:buFont typeface="Arial"/>
        <a:buChar char="»"/>
        <a:defRPr sz="2667" kern="1200">
          <a:solidFill>
            <a:schemeClr val="bg1">
              <a:lumMod val="50000"/>
            </a:schemeClr>
          </a:solidFill>
          <a:latin typeface="Helvetica Neue"/>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20.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emf"/></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8" Type="http://schemas.openxmlformats.org/officeDocument/2006/relationships/image" Target="../media/image37.png"/><Relationship Id="rId7"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4.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 Type="http://schemas.openxmlformats.org/officeDocument/2006/relationships/notesSlide" Target="../notesSlides/notesSlide31.xml"/><Relationship Id="rId16" Type="http://schemas.openxmlformats.org/officeDocument/2006/relationships/image" Target="../media/image82.png"/><Relationship Id="rId20"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32.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18" Type="http://schemas.openxmlformats.org/officeDocument/2006/relationships/image" Target="../media/image84.png"/><Relationship Id="rId21" Type="http://schemas.openxmlformats.org/officeDocument/2006/relationships/image" Target="../media/image44.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 Type="http://schemas.openxmlformats.org/officeDocument/2006/relationships/notesSlide" Target="../notesSlides/notesSlide32.xml"/><Relationship Id="rId16" Type="http://schemas.openxmlformats.org/officeDocument/2006/relationships/image" Target="../media/image82.png"/><Relationship Id="rId20"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png"/><Relationship Id="rId19" Type="http://schemas.openxmlformats.org/officeDocument/2006/relationships/image" Target="../media/image85.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8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49.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0.emf"/><Relationship Id="rId7" Type="http://schemas.openxmlformats.org/officeDocument/2006/relationships/image" Target="../media/image54.emf"/><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slides/_rels/slide39.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56.png"/><Relationship Id="rId7" Type="http://schemas.openxmlformats.org/officeDocument/2006/relationships/image" Target="../media/image50.emf"/><Relationship Id="rId12"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5.emf"/><Relationship Id="rId11" Type="http://schemas.openxmlformats.org/officeDocument/2006/relationships/image" Target="../media/image58.png"/><Relationship Id="rId5" Type="http://schemas.openxmlformats.org/officeDocument/2006/relationships/image" Target="../media/image53.emf"/><Relationship Id="rId10" Type="http://schemas.openxmlformats.org/officeDocument/2006/relationships/image" Target="../media/image57.png"/><Relationship Id="rId4" Type="http://schemas.openxmlformats.org/officeDocument/2006/relationships/image" Target="../media/image52.emf"/><Relationship Id="rId9" Type="http://schemas.openxmlformats.org/officeDocument/2006/relationships/image" Target="../media/image54.emf"/></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59.emf"/><Relationship Id="rId4" Type="http://schemas.openxmlformats.org/officeDocument/2006/relationships/image" Target="../media/image60.png"/></Relationships>
</file>

<file path=ppt/slides/_rels/slide4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58.emf"/><Relationship Id="rId4" Type="http://schemas.openxmlformats.org/officeDocument/2006/relationships/image" Target="../media/image59.emf"/></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0.emf"/><Relationship Id="rId4" Type="http://schemas.openxmlformats.org/officeDocument/2006/relationships/image" Target="../media/image59.emf"/></Relationships>
</file>

<file path=ppt/slides/_rels/slide4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0.emf"/><Relationship Id="rId7"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9.emf"/><Relationship Id="rId5" Type="http://schemas.openxmlformats.org/officeDocument/2006/relationships/image" Target="../media/image64.png"/><Relationship Id="rId4" Type="http://schemas.openxmlformats.org/officeDocument/2006/relationships/image" Target="../media/image58.emf"/><Relationship Id="rId9" Type="http://schemas.openxmlformats.org/officeDocument/2006/relationships/image" Target="../media/image6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5.tiff"/><Relationship Id="rId5" Type="http://schemas.openxmlformats.org/officeDocument/2006/relationships/image" Target="../media/image64.tiff"/><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14.emf"/></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14.emf"/><Relationship Id="rId4" Type="http://schemas.openxmlformats.org/officeDocument/2006/relationships/image" Target="../media/image94.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14.emf"/><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14.emf"/><Relationship Id="rId4" Type="http://schemas.openxmlformats.org/officeDocument/2006/relationships/image" Target="../media/image96.png"/></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14.emf"/><Relationship Id="rId4" Type="http://schemas.openxmlformats.org/officeDocument/2006/relationships/image" Target="../media/image96.png"/></Relationships>
</file>

<file path=ppt/slides/_rels/slide56.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56.xml"/><Relationship Id="rId1" Type="http://schemas.openxmlformats.org/officeDocument/2006/relationships/slideLayout" Target="../slideLayouts/slideLayout6.xml"/><Relationship Id="rId5" Type="http://schemas.openxmlformats.org/officeDocument/2006/relationships/image" Target="../media/image59.emf"/><Relationship Id="rId4" Type="http://schemas.openxmlformats.org/officeDocument/2006/relationships/image" Target="../media/image101.png"/></Relationships>
</file>

<file path=ppt/slides/_rels/slide57.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58.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72.emf"/><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59.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71.emf"/><Relationship Id="rId7" Type="http://schemas.openxmlformats.org/officeDocument/2006/relationships/image" Target="../media/image73.emf"/><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 Id="rId9" Type="http://schemas.openxmlformats.org/officeDocument/2006/relationships/image" Target="../media/image75.em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95.png"/><Relationship Id="rId4" Type="http://schemas.openxmlformats.org/officeDocument/2006/relationships/image" Target="../media/image14.emf"/></Relationships>
</file>

<file path=ppt/slides/_rels/slide6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14.emf"/></Relationships>
</file>

<file path=ppt/slides/_rels/slide6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14.emf"/></Relationships>
</file>

<file path=ppt/slides/_rels/slide6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14.emf"/></Relationships>
</file>

<file path=ppt/slides/_rels/slide6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5.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7.xml"/><Relationship Id="rId1" Type="http://schemas.openxmlformats.org/officeDocument/2006/relationships/slideLayout" Target="../slideLayouts/slideLayout6.xml"/><Relationship Id="rId5" Type="http://schemas.openxmlformats.org/officeDocument/2006/relationships/image" Target="../media/image97.png"/><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0"/>
            <a:ext cx="10363200" cy="3189721"/>
          </a:xfrm>
        </p:spPr>
        <p:txBody>
          <a:bodyPr>
            <a:normAutofit/>
          </a:bodyPr>
          <a:lstStyle/>
          <a:p>
            <a:pPr>
              <a:spcAft>
                <a:spcPts val="1200"/>
              </a:spcAft>
            </a:pPr>
            <a:r>
              <a:rPr lang="en-US" dirty="0"/>
              <a:t>From Logistic Regression to the Multilayer Perceptron</a:t>
            </a:r>
            <a:br>
              <a:rPr lang="en-US" dirty="0"/>
            </a:br>
            <a:br>
              <a:rPr lang="en-US" sz="3600" dirty="0"/>
            </a:br>
            <a:r>
              <a:rPr lang="en-US" sz="3600" dirty="0"/>
              <a:t>May 29, 2020</a:t>
            </a:r>
            <a:endParaRPr lang="en-US" sz="4800" dirty="0"/>
          </a:p>
        </p:txBody>
      </p:sp>
      <p:sp>
        <p:nvSpPr>
          <p:cNvPr id="3" name="Subtitle 2"/>
          <p:cNvSpPr>
            <a:spLocks noGrp="1"/>
          </p:cNvSpPr>
          <p:nvPr>
            <p:ph type="subTitle" idx="1"/>
          </p:nvPr>
        </p:nvSpPr>
        <p:spPr>
          <a:xfrm>
            <a:off x="3027218" y="4276881"/>
            <a:ext cx="6137564" cy="1655762"/>
          </a:xfrm>
        </p:spPr>
        <p:txBody>
          <a:bodyPr>
            <a:normAutofit lnSpcReduction="10000"/>
          </a:bodyPr>
          <a:lstStyle/>
          <a:p>
            <a:r>
              <a:rPr lang="en-US" sz="2400" dirty="0"/>
              <a:t>Lecture 1, Applied Data Science</a:t>
            </a:r>
          </a:p>
          <a:p>
            <a:r>
              <a:rPr lang="en-US" sz="2400" dirty="0" err="1"/>
              <a:t>MMCi</a:t>
            </a:r>
            <a:r>
              <a:rPr lang="en-US" sz="2400" dirty="0"/>
              <a:t> Term 4, 2020</a:t>
            </a:r>
          </a:p>
          <a:p>
            <a:endParaRPr lang="en-US" sz="2400" dirty="0"/>
          </a:p>
          <a:p>
            <a:r>
              <a:rPr lang="en-US" sz="2400" dirty="0"/>
              <a:t>Matthew Engelhard</a:t>
            </a:r>
          </a:p>
        </p:txBody>
      </p:sp>
    </p:spTree>
    <p:extLst>
      <p:ext uri="{BB962C8B-B14F-4D97-AF65-F5344CB8AC3E}">
        <p14:creationId xmlns:p14="http://schemas.microsoft.com/office/powerpoint/2010/main" val="3193569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898"/>
            <a:ext cx="10972800" cy="1143000"/>
          </a:xfrm>
        </p:spPr>
        <p:txBody>
          <a:bodyPr>
            <a:noAutofit/>
          </a:bodyPr>
          <a:lstStyle/>
          <a:p>
            <a:r>
              <a:rPr lang="en-US" sz="4000" dirty="0"/>
              <a:t>Natural language processing models are beginning to make an impact</a:t>
            </a:r>
          </a:p>
        </p:txBody>
      </p:sp>
      <p:pic>
        <p:nvPicPr>
          <p:cNvPr id="5" name="Picture 4"/>
          <p:cNvPicPr>
            <a:picLocks noChangeAspect="1"/>
          </p:cNvPicPr>
          <p:nvPr/>
        </p:nvPicPr>
        <p:blipFill>
          <a:blip r:embed="rId3"/>
          <a:stretch>
            <a:fillRect/>
          </a:stretch>
        </p:blipFill>
        <p:spPr>
          <a:xfrm>
            <a:off x="5711733" y="1417639"/>
            <a:ext cx="6202681" cy="3740377"/>
          </a:xfrm>
          <a:prstGeom prst="rect">
            <a:avLst/>
          </a:prstGeom>
        </p:spPr>
      </p:pic>
      <p:sp>
        <p:nvSpPr>
          <p:cNvPr id="6" name="TextBox 5"/>
          <p:cNvSpPr txBox="1"/>
          <p:nvPr/>
        </p:nvSpPr>
        <p:spPr>
          <a:xfrm>
            <a:off x="5711733" y="5404757"/>
            <a:ext cx="6399572" cy="646331"/>
          </a:xfrm>
          <a:prstGeom prst="rect">
            <a:avLst/>
          </a:prstGeom>
          <a:noFill/>
        </p:spPr>
        <p:txBody>
          <a:bodyPr wrap="none" rtlCol="0">
            <a:spAutoFit/>
          </a:bodyPr>
          <a:lstStyle/>
          <a:p>
            <a:r>
              <a:rPr lang="en-US" b="1" dirty="0"/>
              <a:t>De-identification of patient notes with recurrent neural networks</a:t>
            </a:r>
          </a:p>
          <a:p>
            <a:r>
              <a:rPr lang="en-US" dirty="0"/>
              <a:t>JAMIA 24(3), 2017, 596–606</a:t>
            </a:r>
          </a:p>
        </p:txBody>
      </p:sp>
      <p:pic>
        <p:nvPicPr>
          <p:cNvPr id="6146" name="Picture 2" descr="https://images.radiopaedia.org/images/1000/27c88bec9b8ef395f60b33a8ad3a30_big_gallery.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00429" y="1894086"/>
            <a:ext cx="3566987" cy="446759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00429" y="5900019"/>
            <a:ext cx="3566987" cy="461665"/>
          </a:xfrm>
          <a:prstGeom prst="rect">
            <a:avLst/>
          </a:prstGeom>
          <a:noFill/>
        </p:spPr>
        <p:txBody>
          <a:bodyPr wrap="square" rtlCol="0">
            <a:spAutoFit/>
          </a:bodyPr>
          <a:lstStyle/>
          <a:p>
            <a:r>
              <a:rPr lang="en-US" sz="1200" dirty="0">
                <a:solidFill>
                  <a:schemeClr val="bg1"/>
                </a:solidFill>
              </a:rPr>
              <a:t>Mass effect from extradural hemorrhage</a:t>
            </a:r>
          </a:p>
          <a:p>
            <a:r>
              <a:rPr lang="en-US" sz="1200" dirty="0">
                <a:solidFill>
                  <a:schemeClr val="bg1"/>
                </a:solidFill>
              </a:rPr>
              <a:t>https://radiopaedia.org</a:t>
            </a:r>
          </a:p>
        </p:txBody>
      </p:sp>
      <p:sp>
        <p:nvSpPr>
          <p:cNvPr id="9" name="TextBox 8"/>
          <p:cNvSpPr txBox="1"/>
          <p:nvPr/>
        </p:nvSpPr>
        <p:spPr>
          <a:xfrm>
            <a:off x="703248" y="1170898"/>
            <a:ext cx="5008485" cy="646331"/>
          </a:xfrm>
          <a:prstGeom prst="rect">
            <a:avLst/>
          </a:prstGeom>
          <a:noFill/>
        </p:spPr>
        <p:txBody>
          <a:bodyPr wrap="square" rtlCol="0">
            <a:spAutoFit/>
          </a:bodyPr>
          <a:lstStyle/>
          <a:p>
            <a:r>
              <a:rPr lang="en-US" b="1" dirty="0"/>
              <a:t>Classification of radiology reports using neural attention models, </a:t>
            </a:r>
            <a:r>
              <a:rPr lang="en-US" i="1" dirty="0"/>
              <a:t>IJCNN 2017 </a:t>
            </a:r>
            <a:endParaRPr lang="en-US" dirty="0"/>
          </a:p>
        </p:txBody>
      </p:sp>
    </p:spTree>
    <p:extLst>
      <p:ext uri="{BB962C8B-B14F-4D97-AF65-F5344CB8AC3E}">
        <p14:creationId xmlns:p14="http://schemas.microsoft.com/office/powerpoint/2010/main" val="456424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9C54B-0C58-6640-B348-24F5274F30B2}"/>
              </a:ext>
            </a:extLst>
          </p:cNvPr>
          <p:cNvSpPr>
            <a:spLocks noGrp="1"/>
          </p:cNvSpPr>
          <p:nvPr>
            <p:ph type="title"/>
          </p:nvPr>
        </p:nvSpPr>
        <p:spPr>
          <a:xfrm>
            <a:off x="0" y="71489"/>
            <a:ext cx="12192000" cy="1143000"/>
          </a:xfrm>
        </p:spPr>
        <p:txBody>
          <a:bodyPr>
            <a:noAutofit/>
          </a:bodyPr>
          <a:lstStyle/>
          <a:p>
            <a:r>
              <a:rPr lang="en-US" sz="4000" dirty="0"/>
              <a:t>Sequential decision-making algorithms can also exceed human performance</a:t>
            </a:r>
          </a:p>
        </p:txBody>
      </p:sp>
      <p:pic>
        <p:nvPicPr>
          <p:cNvPr id="1026" name="Picture 2" descr="Image result for artificial pancrea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7657" y="2631030"/>
            <a:ext cx="5538343" cy="29076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71829" y="1847473"/>
            <a:ext cx="3413884" cy="646331"/>
          </a:xfrm>
          <a:prstGeom prst="rect">
            <a:avLst/>
          </a:prstGeom>
          <a:noFill/>
        </p:spPr>
        <p:txBody>
          <a:bodyPr wrap="none" rtlCol="0">
            <a:spAutoFit/>
          </a:bodyPr>
          <a:lstStyle/>
          <a:p>
            <a:pPr algn="ctr"/>
            <a:r>
              <a:rPr lang="en-US" b="1" dirty="0"/>
              <a:t>Closed-loop blood glucose control</a:t>
            </a:r>
          </a:p>
          <a:p>
            <a:pPr algn="ctr"/>
            <a:r>
              <a:rPr lang="en-US" b="1" dirty="0"/>
              <a:t>(“artificial pancreas”)</a:t>
            </a:r>
          </a:p>
        </p:txBody>
      </p:sp>
      <p:sp>
        <p:nvSpPr>
          <p:cNvPr id="4" name="Rectangle 3"/>
          <p:cNvSpPr/>
          <p:nvPr/>
        </p:nvSpPr>
        <p:spPr>
          <a:xfrm>
            <a:off x="162337" y="5675888"/>
            <a:ext cx="6427439" cy="338554"/>
          </a:xfrm>
          <a:prstGeom prst="rect">
            <a:avLst/>
          </a:prstGeom>
        </p:spPr>
        <p:txBody>
          <a:bodyPr wrap="square">
            <a:spAutoFit/>
          </a:bodyPr>
          <a:lstStyle/>
          <a:p>
            <a:pPr algn="ctr"/>
            <a:r>
              <a:rPr lang="en-US" sz="1600" dirty="0"/>
              <a:t>https://www.mayo.edu/research/labs/artificial-pancreas/overview</a:t>
            </a:r>
          </a:p>
        </p:txBody>
      </p:sp>
      <p:pic>
        <p:nvPicPr>
          <p:cNvPr id="6" name="Picture 2" descr="https://sandpit.bmj.com/graphics/2016/sepsisSOTA/sepsis-v13.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096000" y="1255293"/>
            <a:ext cx="5638933" cy="3496138"/>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6117815" y="2300934"/>
            <a:ext cx="1229003" cy="1184528"/>
          </a:xfrm>
          <a:prstGeom prst="roundRect">
            <a:avLst/>
          </a:prstGeom>
          <a:noFill/>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ounded Rectangle 7"/>
          <p:cNvSpPr/>
          <p:nvPr/>
        </p:nvSpPr>
        <p:spPr>
          <a:xfrm>
            <a:off x="7368633" y="1547890"/>
            <a:ext cx="1216065" cy="1437184"/>
          </a:xfrm>
          <a:prstGeom prst="roundRect">
            <a:avLst/>
          </a:prstGeom>
          <a:noFill/>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7034038" y="4751431"/>
            <a:ext cx="3762889" cy="646331"/>
          </a:xfrm>
          <a:prstGeom prst="rect">
            <a:avLst/>
          </a:prstGeom>
          <a:noFill/>
        </p:spPr>
        <p:txBody>
          <a:bodyPr wrap="none" rtlCol="0">
            <a:spAutoFit/>
          </a:bodyPr>
          <a:lstStyle/>
          <a:p>
            <a:pPr algn="ctr"/>
            <a:r>
              <a:rPr lang="en-US" b="1" dirty="0"/>
              <a:t>Fluid and vasopressor administration </a:t>
            </a:r>
          </a:p>
          <a:p>
            <a:pPr algn="ctr"/>
            <a:r>
              <a:rPr lang="en-US" b="1" dirty="0"/>
              <a:t>for sepsis treatment</a:t>
            </a:r>
          </a:p>
        </p:txBody>
      </p:sp>
      <p:sp>
        <p:nvSpPr>
          <p:cNvPr id="10" name="Rectangle 9"/>
          <p:cNvSpPr/>
          <p:nvPr/>
        </p:nvSpPr>
        <p:spPr>
          <a:xfrm>
            <a:off x="6419154" y="5634726"/>
            <a:ext cx="4992624" cy="523220"/>
          </a:xfrm>
          <a:prstGeom prst="rect">
            <a:avLst/>
          </a:prstGeom>
        </p:spPr>
        <p:txBody>
          <a:bodyPr wrap="square">
            <a:spAutoFit/>
          </a:bodyPr>
          <a:lstStyle/>
          <a:p>
            <a:r>
              <a:rPr lang="en-US" sz="1400" dirty="0">
                <a:solidFill>
                  <a:srgbClr val="222222"/>
                </a:solidFill>
                <a:latin typeface="Arial" panose="020B0604020202020204" pitchFamily="34" charset="0"/>
              </a:rPr>
              <a:t>Gotts JE, </a:t>
            </a:r>
            <a:r>
              <a:rPr lang="en-US" sz="1400" dirty="0" err="1">
                <a:solidFill>
                  <a:srgbClr val="222222"/>
                </a:solidFill>
                <a:latin typeface="Arial" panose="020B0604020202020204" pitchFamily="34" charset="0"/>
              </a:rPr>
              <a:t>Matthay</a:t>
            </a:r>
            <a:r>
              <a:rPr lang="en-US" sz="1400" dirty="0">
                <a:solidFill>
                  <a:srgbClr val="222222"/>
                </a:solidFill>
                <a:latin typeface="Arial" panose="020B0604020202020204" pitchFamily="34" charset="0"/>
              </a:rPr>
              <a:t> MA. Sepsis: pathophysiology and clinical management. </a:t>
            </a:r>
            <a:r>
              <a:rPr lang="en-US" sz="1400" dirty="0" err="1">
                <a:solidFill>
                  <a:srgbClr val="222222"/>
                </a:solidFill>
                <a:latin typeface="Arial" panose="020B0604020202020204" pitchFamily="34" charset="0"/>
              </a:rPr>
              <a:t>bmj</a:t>
            </a:r>
            <a:r>
              <a:rPr lang="en-US" sz="1400" dirty="0">
                <a:solidFill>
                  <a:srgbClr val="222222"/>
                </a:solidFill>
                <a:latin typeface="Arial" panose="020B0604020202020204" pitchFamily="34" charset="0"/>
              </a:rPr>
              <a:t>. 2016 May 23;353(i1585).</a:t>
            </a:r>
            <a:endParaRPr lang="en-US" sz="1400" dirty="0"/>
          </a:p>
        </p:txBody>
      </p:sp>
    </p:spTree>
    <p:extLst>
      <p:ext uri="{BB962C8B-B14F-4D97-AF65-F5344CB8AC3E}">
        <p14:creationId xmlns:p14="http://schemas.microsoft.com/office/powerpoint/2010/main" val="15129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08BB-BF3B-E140-916F-7A36BD507C85}"/>
              </a:ext>
            </a:extLst>
          </p:cNvPr>
          <p:cNvSpPr>
            <a:spLocks noGrp="1"/>
          </p:cNvSpPr>
          <p:nvPr>
            <p:ph type="title"/>
          </p:nvPr>
        </p:nvSpPr>
        <p:spPr>
          <a:xfrm>
            <a:off x="963168" y="4401312"/>
            <a:ext cx="10363200" cy="1362075"/>
          </a:xfrm>
        </p:spPr>
        <p:txBody>
          <a:bodyPr>
            <a:normAutofit fontScale="90000"/>
          </a:bodyPr>
          <a:lstStyle/>
          <a:p>
            <a:r>
              <a:rPr lang="en-US" sz="4267" dirty="0"/>
              <a:t>a “Shallow” Network: </a:t>
            </a:r>
            <a:br>
              <a:rPr lang="en-US" sz="4267" dirty="0"/>
            </a:br>
            <a:r>
              <a:rPr lang="en-US" sz="4267" dirty="0"/>
              <a:t>Logistic Regression</a:t>
            </a:r>
          </a:p>
        </p:txBody>
      </p:sp>
      <p:sp>
        <p:nvSpPr>
          <p:cNvPr id="3" name="Text Placeholder 2">
            <a:extLst>
              <a:ext uri="{FF2B5EF4-FFF2-40B4-BE49-F238E27FC236}">
                <a16:creationId xmlns:a16="http://schemas.microsoft.com/office/drawing/2014/main" id="{B654A26A-937D-B34D-8E45-D8F41B071DFF}"/>
              </a:ext>
            </a:extLst>
          </p:cNvPr>
          <p:cNvSpPr>
            <a:spLocks noGrp="1"/>
          </p:cNvSpPr>
          <p:nvPr>
            <p:ph type="body" idx="1"/>
          </p:nvPr>
        </p:nvSpPr>
        <p:spPr>
          <a:xfrm>
            <a:off x="963168" y="2901696"/>
            <a:ext cx="10363200" cy="1500187"/>
          </a:xfrm>
        </p:spPr>
        <p:txBody>
          <a:bodyPr/>
          <a:lstStyle/>
          <a:p>
            <a:r>
              <a:rPr lang="en-US" dirty="0"/>
              <a:t>Begin with a simple model, then add complexity</a:t>
            </a:r>
          </a:p>
        </p:txBody>
      </p:sp>
    </p:spTree>
    <p:extLst>
      <p:ext uri="{BB962C8B-B14F-4D97-AF65-F5344CB8AC3E}">
        <p14:creationId xmlns:p14="http://schemas.microsoft.com/office/powerpoint/2010/main" val="1299473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eft Brace 41">
            <a:extLst>
              <a:ext uri="{FF2B5EF4-FFF2-40B4-BE49-F238E27FC236}">
                <a16:creationId xmlns:a16="http://schemas.microsoft.com/office/drawing/2014/main" id="{CD7BE56E-0060-4A54-AA69-1EB18933245C}"/>
              </a:ext>
            </a:extLst>
          </p:cNvPr>
          <p:cNvSpPr/>
          <p:nvPr/>
        </p:nvSpPr>
        <p:spPr>
          <a:xfrm rot="16200000">
            <a:off x="4238288" y="623021"/>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43" name="TextBox 42">
            <a:extLst>
              <a:ext uri="{FF2B5EF4-FFF2-40B4-BE49-F238E27FC236}">
                <a16:creationId xmlns:a16="http://schemas.microsoft.com/office/drawing/2014/main" id="{CC32AC06-632F-43A5-BCC3-B6853BF55ED1}"/>
              </a:ext>
            </a:extLst>
          </p:cNvPr>
          <p:cNvSpPr txBox="1"/>
          <p:nvPr/>
        </p:nvSpPr>
        <p:spPr>
          <a:xfrm>
            <a:off x="2778049" y="3877721"/>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44" name="TextBox 43">
            <a:extLst>
              <a:ext uri="{FF2B5EF4-FFF2-40B4-BE49-F238E27FC236}">
                <a16:creationId xmlns:a16="http://schemas.microsoft.com/office/drawing/2014/main" id="{5AC2050F-9E94-4BD9-B0FA-61947BD99315}"/>
              </a:ext>
            </a:extLst>
          </p:cNvPr>
          <p:cNvSpPr txBox="1"/>
          <p:nvPr/>
        </p:nvSpPr>
        <p:spPr>
          <a:xfrm>
            <a:off x="8515761" y="3277853"/>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
        <p:nvSpPr>
          <p:cNvPr id="29" name="Title 28"/>
          <p:cNvSpPr>
            <a:spLocks noGrp="1"/>
          </p:cNvSpPr>
          <p:nvPr>
            <p:ph type="title"/>
          </p:nvPr>
        </p:nvSpPr>
        <p:spPr/>
        <p:txBody>
          <a:bodyPr>
            <a:normAutofit fontScale="90000"/>
          </a:bodyPr>
          <a:lstStyle/>
          <a:p>
            <a:r>
              <a:rPr lang="en-US" dirty="0"/>
              <a:t>First: What is a Predictive Model?</a:t>
            </a:r>
          </a:p>
        </p:txBody>
      </p:sp>
      <p:sp>
        <p:nvSpPr>
          <p:cNvPr id="2" name="TextBox 1">
            <a:extLst>
              <a:ext uri="{FF2B5EF4-FFF2-40B4-BE49-F238E27FC236}">
                <a16:creationId xmlns:a16="http://schemas.microsoft.com/office/drawing/2014/main" id="{A89DB9E1-43B6-E249-9D75-E82D12E3759D}"/>
              </a:ext>
            </a:extLst>
          </p:cNvPr>
          <p:cNvSpPr txBox="1"/>
          <p:nvPr/>
        </p:nvSpPr>
        <p:spPr>
          <a:xfrm>
            <a:off x="4527757" y="527023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3" name="Table 2">
            <a:extLst>
              <a:ext uri="{FF2B5EF4-FFF2-40B4-BE49-F238E27FC236}">
                <a16:creationId xmlns:a16="http://schemas.microsoft.com/office/drawing/2014/main" id="{DD8BA628-E6A5-5247-A47F-F2F8A1018A52}"/>
              </a:ext>
            </a:extLst>
          </p:cNvPr>
          <p:cNvGraphicFramePr>
            <a:graphicFrameLocks noGrp="1"/>
          </p:cNvGraphicFramePr>
          <p:nvPr/>
        </p:nvGraphicFramePr>
        <p:xfrm>
          <a:off x="1521336" y="2444717"/>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27" name="Table 26">
            <a:extLst>
              <a:ext uri="{FF2B5EF4-FFF2-40B4-BE49-F238E27FC236}">
                <a16:creationId xmlns:a16="http://schemas.microsoft.com/office/drawing/2014/main" id="{E283A621-29B9-E442-B229-1B0F3F74F338}"/>
              </a:ext>
            </a:extLst>
          </p:cNvPr>
          <p:cNvGraphicFramePr>
            <a:graphicFrameLocks noGrp="1"/>
          </p:cNvGraphicFramePr>
          <p:nvPr/>
        </p:nvGraphicFramePr>
        <p:xfrm>
          <a:off x="8344310"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Tree>
    <p:extLst>
      <p:ext uri="{BB962C8B-B14F-4D97-AF65-F5344CB8AC3E}">
        <p14:creationId xmlns:p14="http://schemas.microsoft.com/office/powerpoint/2010/main" val="1605874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rmAutofit/>
          </a:bodyPr>
          <a:lstStyle/>
          <a:p>
            <a:r>
              <a:rPr lang="en-US" dirty="0"/>
              <a:t>ICU Mortality: APACHE III</a:t>
            </a:r>
          </a:p>
        </p:txBody>
      </p:sp>
      <p:sp>
        <p:nvSpPr>
          <p:cNvPr id="11" name="TextBox 10">
            <a:extLst>
              <a:ext uri="{FF2B5EF4-FFF2-40B4-BE49-F238E27FC236}">
                <a16:creationId xmlns:a16="http://schemas.microsoft.com/office/drawing/2014/main" id="{3522C4F1-C657-EA47-A958-6BC9C8AFC8F6}"/>
              </a:ext>
            </a:extLst>
          </p:cNvPr>
          <p:cNvSpPr txBox="1"/>
          <p:nvPr/>
        </p:nvSpPr>
        <p:spPr>
          <a:xfrm>
            <a:off x="3068761" y="5753287"/>
            <a:ext cx="6054478" cy="497957"/>
          </a:xfrm>
          <a:prstGeom prst="rect">
            <a:avLst/>
          </a:prstGeom>
          <a:noFill/>
        </p:spPr>
        <p:txBody>
          <a:bodyPr wrap="none" rtlCol="0">
            <a:spAutoFit/>
          </a:bodyPr>
          <a:lstStyle/>
          <a:p>
            <a:r>
              <a:rPr lang="en-US" sz="2636" dirty="0"/>
              <a:t>End goal: predict</a:t>
            </a:r>
            <a:r>
              <a:rPr lang="en-US" sz="2636" i="1" dirty="0"/>
              <a:t> </a:t>
            </a:r>
            <a:r>
              <a:rPr lang="en-US" sz="2636" dirty="0">
                <a:latin typeface="Times New Roman" panose="02020603050405020304" pitchFamily="18" charset="0"/>
                <a:cs typeface="Times New Roman" panose="02020603050405020304" pitchFamily="18" charset="0"/>
              </a:rPr>
              <a:t>odds of hospital mortality</a:t>
            </a:r>
            <a:endParaRPr lang="en-US" sz="2636" dirty="0"/>
          </a:p>
        </p:txBody>
      </p:sp>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764238" y="2444717"/>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nvGraphicFramePr>
        <p:xfrm>
          <a:off x="8587212"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16" name="TextBox 15">
            <a:extLst>
              <a:ext uri="{FF2B5EF4-FFF2-40B4-BE49-F238E27FC236}">
                <a16:creationId xmlns:a16="http://schemas.microsoft.com/office/drawing/2014/main" id="{45F1BB00-7856-7446-8C5E-2FBA67162D88}"/>
              </a:ext>
            </a:extLst>
          </p:cNvPr>
          <p:cNvSpPr txBox="1"/>
          <p:nvPr/>
        </p:nvSpPr>
        <p:spPr>
          <a:xfrm rot="18054908">
            <a:off x="210329" y="4103990"/>
            <a:ext cx="2507682" cy="497957"/>
          </a:xfrm>
          <a:prstGeom prst="rect">
            <a:avLst/>
          </a:prstGeom>
          <a:noFill/>
        </p:spPr>
        <p:txBody>
          <a:bodyPr wrap="square" rtlCol="0">
            <a:spAutoFit/>
          </a:bodyPr>
          <a:lstStyle/>
          <a:p>
            <a:pPr algn="r"/>
            <a:r>
              <a:rPr lang="en-US" sz="2636" dirty="0"/>
              <a:t>Age</a:t>
            </a:r>
          </a:p>
        </p:txBody>
      </p:sp>
      <p:sp>
        <p:nvSpPr>
          <p:cNvPr id="17" name="TextBox 16">
            <a:extLst>
              <a:ext uri="{FF2B5EF4-FFF2-40B4-BE49-F238E27FC236}">
                <a16:creationId xmlns:a16="http://schemas.microsoft.com/office/drawing/2014/main" id="{98BFDD58-EB3C-C34E-BB34-451CCAD8F698}"/>
              </a:ext>
            </a:extLst>
          </p:cNvPr>
          <p:cNvSpPr txBox="1"/>
          <p:nvPr/>
        </p:nvSpPr>
        <p:spPr>
          <a:xfrm rot="18054908">
            <a:off x="933573" y="4103990"/>
            <a:ext cx="2507682" cy="497957"/>
          </a:xfrm>
          <a:prstGeom prst="rect">
            <a:avLst/>
          </a:prstGeom>
          <a:noFill/>
        </p:spPr>
        <p:txBody>
          <a:bodyPr wrap="square" rtlCol="0">
            <a:spAutoFit/>
          </a:bodyPr>
          <a:lstStyle/>
          <a:p>
            <a:pPr algn="r"/>
            <a:r>
              <a:rPr lang="en-US" sz="2636" dirty="0"/>
              <a:t>Pulse Rate</a:t>
            </a:r>
          </a:p>
        </p:txBody>
      </p:sp>
      <p:sp>
        <p:nvSpPr>
          <p:cNvPr id="18" name="TextBox 17">
            <a:extLst>
              <a:ext uri="{FF2B5EF4-FFF2-40B4-BE49-F238E27FC236}">
                <a16:creationId xmlns:a16="http://schemas.microsoft.com/office/drawing/2014/main" id="{13818781-A770-454B-80A9-94744A7FF37F}"/>
              </a:ext>
            </a:extLst>
          </p:cNvPr>
          <p:cNvSpPr txBox="1"/>
          <p:nvPr/>
        </p:nvSpPr>
        <p:spPr>
          <a:xfrm rot="18054908">
            <a:off x="1656817" y="4101497"/>
            <a:ext cx="2507682" cy="497957"/>
          </a:xfrm>
          <a:prstGeom prst="rect">
            <a:avLst/>
          </a:prstGeom>
          <a:noFill/>
        </p:spPr>
        <p:txBody>
          <a:bodyPr wrap="square" rtlCol="0">
            <a:spAutoFit/>
          </a:bodyPr>
          <a:lstStyle/>
          <a:p>
            <a:pPr algn="r"/>
            <a:r>
              <a:rPr lang="en-US" sz="2636" dirty="0"/>
              <a:t>Mean BP</a:t>
            </a:r>
          </a:p>
        </p:txBody>
      </p:sp>
      <p:sp>
        <p:nvSpPr>
          <p:cNvPr id="19" name="TextBox 18">
            <a:extLst>
              <a:ext uri="{FF2B5EF4-FFF2-40B4-BE49-F238E27FC236}">
                <a16:creationId xmlns:a16="http://schemas.microsoft.com/office/drawing/2014/main" id="{171F8335-ECB2-7A4D-82D0-3DCE61D73934}"/>
              </a:ext>
            </a:extLst>
          </p:cNvPr>
          <p:cNvSpPr txBox="1"/>
          <p:nvPr/>
        </p:nvSpPr>
        <p:spPr>
          <a:xfrm rot="18054908">
            <a:off x="2380061" y="4101497"/>
            <a:ext cx="2507682" cy="497957"/>
          </a:xfrm>
          <a:prstGeom prst="rect">
            <a:avLst/>
          </a:prstGeom>
          <a:noFill/>
        </p:spPr>
        <p:txBody>
          <a:bodyPr wrap="square" rtlCol="0">
            <a:spAutoFit/>
          </a:bodyPr>
          <a:lstStyle/>
          <a:p>
            <a:pPr algn="r"/>
            <a:r>
              <a:rPr lang="en-US" sz="2636" dirty="0"/>
              <a:t>Temperature</a:t>
            </a:r>
          </a:p>
        </p:txBody>
      </p:sp>
      <p:sp>
        <p:nvSpPr>
          <p:cNvPr id="20" name="TextBox 19">
            <a:extLst>
              <a:ext uri="{FF2B5EF4-FFF2-40B4-BE49-F238E27FC236}">
                <a16:creationId xmlns:a16="http://schemas.microsoft.com/office/drawing/2014/main" id="{39A63E6B-5114-B340-BC65-DBD86141279A}"/>
              </a:ext>
            </a:extLst>
          </p:cNvPr>
          <p:cNvSpPr txBox="1"/>
          <p:nvPr/>
        </p:nvSpPr>
        <p:spPr>
          <a:xfrm rot="18054908">
            <a:off x="3103305" y="4101495"/>
            <a:ext cx="2507682" cy="497957"/>
          </a:xfrm>
          <a:prstGeom prst="rect">
            <a:avLst/>
          </a:prstGeom>
          <a:noFill/>
        </p:spPr>
        <p:txBody>
          <a:bodyPr wrap="square" rtlCol="0">
            <a:spAutoFit/>
          </a:bodyPr>
          <a:lstStyle/>
          <a:p>
            <a:pPr algn="r"/>
            <a:r>
              <a:rPr lang="en-US" sz="2636" dirty="0"/>
              <a:t>Respiratory Rate</a:t>
            </a:r>
          </a:p>
        </p:txBody>
      </p:sp>
      <p:sp>
        <p:nvSpPr>
          <p:cNvPr id="21" name="TextBox 20">
            <a:extLst>
              <a:ext uri="{FF2B5EF4-FFF2-40B4-BE49-F238E27FC236}">
                <a16:creationId xmlns:a16="http://schemas.microsoft.com/office/drawing/2014/main" id="{403C6FED-0EF4-B34D-9DD5-ED78AC7B4C80}"/>
              </a:ext>
            </a:extLst>
          </p:cNvPr>
          <p:cNvSpPr txBox="1"/>
          <p:nvPr/>
        </p:nvSpPr>
        <p:spPr>
          <a:xfrm rot="18054908">
            <a:off x="3826549" y="4101495"/>
            <a:ext cx="2507682" cy="497957"/>
          </a:xfrm>
          <a:prstGeom prst="rect">
            <a:avLst/>
          </a:prstGeom>
          <a:noFill/>
        </p:spPr>
        <p:txBody>
          <a:bodyPr wrap="square" rtlCol="0">
            <a:spAutoFit/>
          </a:bodyPr>
          <a:lstStyle/>
          <a:p>
            <a:pPr algn="r"/>
            <a:r>
              <a:rPr lang="en-US" sz="2636" dirty="0"/>
              <a:t>Hematocrit</a:t>
            </a:r>
          </a:p>
        </p:txBody>
      </p:sp>
      <p:sp>
        <p:nvSpPr>
          <p:cNvPr id="22" name="TextBox 21">
            <a:extLst>
              <a:ext uri="{FF2B5EF4-FFF2-40B4-BE49-F238E27FC236}">
                <a16:creationId xmlns:a16="http://schemas.microsoft.com/office/drawing/2014/main" id="{B763DE9A-E18E-2C45-B7B8-FB7AB28B149B}"/>
              </a:ext>
            </a:extLst>
          </p:cNvPr>
          <p:cNvSpPr txBox="1"/>
          <p:nvPr/>
        </p:nvSpPr>
        <p:spPr>
          <a:xfrm rot="18054908">
            <a:off x="4549793" y="4099002"/>
            <a:ext cx="2507682" cy="497957"/>
          </a:xfrm>
          <a:prstGeom prst="rect">
            <a:avLst/>
          </a:prstGeom>
          <a:noFill/>
        </p:spPr>
        <p:txBody>
          <a:bodyPr wrap="square" rtlCol="0">
            <a:spAutoFit/>
          </a:bodyPr>
          <a:lstStyle/>
          <a:p>
            <a:pPr algn="r"/>
            <a:r>
              <a:rPr lang="en-US" sz="2636" dirty="0"/>
              <a:t>WBC Count</a:t>
            </a:r>
          </a:p>
        </p:txBody>
      </p:sp>
      <p:sp>
        <p:nvSpPr>
          <p:cNvPr id="23" name="TextBox 22">
            <a:extLst>
              <a:ext uri="{FF2B5EF4-FFF2-40B4-BE49-F238E27FC236}">
                <a16:creationId xmlns:a16="http://schemas.microsoft.com/office/drawing/2014/main" id="{A174C37D-8A18-434E-873B-38FBA9E7BABB}"/>
              </a:ext>
            </a:extLst>
          </p:cNvPr>
          <p:cNvSpPr txBox="1"/>
          <p:nvPr/>
        </p:nvSpPr>
        <p:spPr>
          <a:xfrm rot="18054908">
            <a:off x="5273040" y="4101494"/>
            <a:ext cx="2507682" cy="497957"/>
          </a:xfrm>
          <a:prstGeom prst="rect">
            <a:avLst/>
          </a:prstGeom>
          <a:noFill/>
        </p:spPr>
        <p:txBody>
          <a:bodyPr wrap="square" rtlCol="0">
            <a:spAutoFit/>
          </a:bodyPr>
          <a:lstStyle/>
          <a:p>
            <a:pPr algn="r"/>
            <a:r>
              <a:rPr lang="en-US" sz="2636" dirty="0"/>
              <a:t>Creatinine</a:t>
            </a:r>
          </a:p>
        </p:txBody>
      </p:sp>
      <p:sp>
        <p:nvSpPr>
          <p:cNvPr id="25" name="TextBox 24">
            <a:extLst>
              <a:ext uri="{FF2B5EF4-FFF2-40B4-BE49-F238E27FC236}">
                <a16:creationId xmlns:a16="http://schemas.microsoft.com/office/drawing/2014/main" id="{B25DDCFB-B31B-9441-A0A6-0ACFDC31396E}"/>
              </a:ext>
            </a:extLst>
          </p:cNvPr>
          <p:cNvSpPr txBox="1"/>
          <p:nvPr/>
        </p:nvSpPr>
        <p:spPr>
          <a:xfrm rot="18054908">
            <a:off x="7031749" y="4105604"/>
            <a:ext cx="2507682" cy="497957"/>
          </a:xfrm>
          <a:prstGeom prst="rect">
            <a:avLst/>
          </a:prstGeom>
          <a:noFill/>
        </p:spPr>
        <p:txBody>
          <a:bodyPr wrap="square" rtlCol="0">
            <a:spAutoFit/>
          </a:bodyPr>
          <a:lstStyle/>
          <a:p>
            <a:pPr algn="r"/>
            <a:r>
              <a:rPr lang="en-US" sz="2636" dirty="0"/>
              <a:t>Survival</a:t>
            </a:r>
          </a:p>
        </p:txBody>
      </p:sp>
    </p:spTree>
    <p:extLst>
      <p:ext uri="{BB962C8B-B14F-4D97-AF65-F5344CB8AC3E}">
        <p14:creationId xmlns:p14="http://schemas.microsoft.com/office/powerpoint/2010/main" val="3579116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eft Brace 41">
            <a:extLst>
              <a:ext uri="{FF2B5EF4-FFF2-40B4-BE49-F238E27FC236}">
                <a16:creationId xmlns:a16="http://schemas.microsoft.com/office/drawing/2014/main" id="{CD7BE56E-0060-4A54-AA69-1EB18933245C}"/>
              </a:ext>
            </a:extLst>
          </p:cNvPr>
          <p:cNvSpPr/>
          <p:nvPr/>
        </p:nvSpPr>
        <p:spPr>
          <a:xfrm rot="16200000">
            <a:off x="4238288" y="623021"/>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43" name="TextBox 42">
            <a:extLst>
              <a:ext uri="{FF2B5EF4-FFF2-40B4-BE49-F238E27FC236}">
                <a16:creationId xmlns:a16="http://schemas.microsoft.com/office/drawing/2014/main" id="{CC32AC06-632F-43A5-BCC3-B6853BF55ED1}"/>
              </a:ext>
            </a:extLst>
          </p:cNvPr>
          <p:cNvSpPr txBox="1"/>
          <p:nvPr/>
        </p:nvSpPr>
        <p:spPr>
          <a:xfrm>
            <a:off x="2778049" y="3877721"/>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44" name="TextBox 43">
            <a:extLst>
              <a:ext uri="{FF2B5EF4-FFF2-40B4-BE49-F238E27FC236}">
                <a16:creationId xmlns:a16="http://schemas.microsoft.com/office/drawing/2014/main" id="{5AC2050F-9E94-4BD9-B0FA-61947BD99315}"/>
              </a:ext>
            </a:extLst>
          </p:cNvPr>
          <p:cNvSpPr txBox="1"/>
          <p:nvPr/>
        </p:nvSpPr>
        <p:spPr>
          <a:xfrm>
            <a:off x="8515761" y="3277853"/>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
        <p:nvSpPr>
          <p:cNvPr id="29" name="Title 28"/>
          <p:cNvSpPr>
            <a:spLocks noGrp="1"/>
          </p:cNvSpPr>
          <p:nvPr>
            <p:ph type="title"/>
          </p:nvPr>
        </p:nvSpPr>
        <p:spPr>
          <a:xfrm>
            <a:off x="609600" y="327054"/>
            <a:ext cx="10972800" cy="1143000"/>
          </a:xfrm>
        </p:spPr>
        <p:txBody>
          <a:bodyPr>
            <a:normAutofit fontScale="90000"/>
          </a:bodyPr>
          <a:lstStyle/>
          <a:p>
            <a:r>
              <a:rPr lang="en-US" dirty="0"/>
              <a:t>Learning a Predictive Model </a:t>
            </a:r>
            <a:br>
              <a:rPr lang="en-US" dirty="0"/>
            </a:br>
            <a:r>
              <a:rPr lang="en-US" dirty="0"/>
              <a:t>from Labeled Data</a:t>
            </a:r>
          </a:p>
        </p:txBody>
      </p:sp>
      <p:sp>
        <p:nvSpPr>
          <p:cNvPr id="2" name="TextBox 1">
            <a:extLst>
              <a:ext uri="{FF2B5EF4-FFF2-40B4-BE49-F238E27FC236}">
                <a16:creationId xmlns:a16="http://schemas.microsoft.com/office/drawing/2014/main" id="{A89DB9E1-43B6-E249-9D75-E82D12E3759D}"/>
              </a:ext>
            </a:extLst>
          </p:cNvPr>
          <p:cNvSpPr txBox="1"/>
          <p:nvPr/>
        </p:nvSpPr>
        <p:spPr>
          <a:xfrm>
            <a:off x="1145350" y="5270231"/>
            <a:ext cx="9901300" cy="497957"/>
          </a:xfrm>
          <a:prstGeom prst="rect">
            <a:avLst/>
          </a:prstGeom>
          <a:noFill/>
        </p:spPr>
        <p:txBody>
          <a:bodyPr wrap="none" rtlCol="0">
            <a:spAutoFit/>
          </a:bodyPr>
          <a:lstStyle/>
          <a:p>
            <a:r>
              <a:rPr lang="en-US" sz="2636" dirty="0"/>
              <a:t>The learning process: find the equation that best predicts</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based on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3" name="Table 2">
            <a:extLst>
              <a:ext uri="{FF2B5EF4-FFF2-40B4-BE49-F238E27FC236}">
                <a16:creationId xmlns:a16="http://schemas.microsoft.com/office/drawing/2014/main" id="{DD8BA628-E6A5-5247-A47F-F2F8A1018A52}"/>
              </a:ext>
            </a:extLst>
          </p:cNvPr>
          <p:cNvGraphicFramePr>
            <a:graphicFrameLocks noGrp="1"/>
          </p:cNvGraphicFramePr>
          <p:nvPr/>
        </p:nvGraphicFramePr>
        <p:xfrm>
          <a:off x="1521336" y="2444717"/>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27" name="Table 26">
            <a:extLst>
              <a:ext uri="{FF2B5EF4-FFF2-40B4-BE49-F238E27FC236}">
                <a16:creationId xmlns:a16="http://schemas.microsoft.com/office/drawing/2014/main" id="{E283A621-29B9-E442-B229-1B0F3F74F338}"/>
              </a:ext>
            </a:extLst>
          </p:cNvPr>
          <p:cNvGraphicFramePr>
            <a:graphicFrameLocks noGrp="1"/>
          </p:cNvGraphicFramePr>
          <p:nvPr/>
        </p:nvGraphicFramePr>
        <p:xfrm>
          <a:off x="8344310"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Tree>
    <p:extLst>
      <p:ext uri="{BB962C8B-B14F-4D97-AF65-F5344CB8AC3E}">
        <p14:creationId xmlns:p14="http://schemas.microsoft.com/office/powerpoint/2010/main" val="2832431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C32AC06-632F-43A5-BCC3-B6853BF55ED1}"/>
              </a:ext>
            </a:extLst>
          </p:cNvPr>
          <p:cNvSpPr txBox="1"/>
          <p:nvPr/>
        </p:nvSpPr>
        <p:spPr>
          <a:xfrm>
            <a:off x="1352811" y="1724080"/>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29" name="Title 28"/>
          <p:cNvSpPr>
            <a:spLocks noGrp="1"/>
          </p:cNvSpPr>
          <p:nvPr>
            <p:ph type="title"/>
          </p:nvPr>
        </p:nvSpPr>
        <p:spPr/>
        <p:txBody>
          <a:bodyPr>
            <a:normAutofit/>
          </a:bodyPr>
          <a:lstStyle/>
          <a:p>
            <a:r>
              <a:rPr lang="en-US" dirty="0"/>
              <a:t>Training Set (Historical Data)</a:t>
            </a:r>
          </a:p>
        </p:txBody>
      </p:sp>
      <p:pic>
        <p:nvPicPr>
          <p:cNvPr id="4" name="Picture 3">
            <a:extLst>
              <a:ext uri="{FF2B5EF4-FFF2-40B4-BE49-F238E27FC236}">
                <a16:creationId xmlns:a16="http://schemas.microsoft.com/office/drawing/2014/main" id="{DF949832-3210-E048-BCD9-B031071D27F2}"/>
              </a:ext>
            </a:extLst>
          </p:cNvPr>
          <p:cNvPicPr>
            <a:picLocks noChangeAspect="1"/>
          </p:cNvPicPr>
          <p:nvPr/>
        </p:nvPicPr>
        <p:blipFill>
          <a:blip r:embed="rId3"/>
          <a:stretch>
            <a:fillRect/>
          </a:stretch>
        </p:blipFill>
        <p:spPr>
          <a:xfrm flipV="1">
            <a:off x="2006296" y="1806777"/>
            <a:ext cx="4321392" cy="440075"/>
          </a:xfrm>
          <a:prstGeom prst="rect">
            <a:avLst/>
          </a:prstGeom>
        </p:spPr>
      </p:pic>
      <p:pic>
        <p:nvPicPr>
          <p:cNvPr id="14" name="Picture 13">
            <a:extLst>
              <a:ext uri="{FF2B5EF4-FFF2-40B4-BE49-F238E27FC236}">
                <a16:creationId xmlns:a16="http://schemas.microsoft.com/office/drawing/2014/main" id="{D986E90C-0D83-5245-A5C5-1EA0D395D4C2}"/>
              </a:ext>
            </a:extLst>
          </p:cNvPr>
          <p:cNvPicPr>
            <a:picLocks noChangeAspect="1"/>
          </p:cNvPicPr>
          <p:nvPr/>
        </p:nvPicPr>
        <p:blipFill>
          <a:blip r:embed="rId3"/>
          <a:stretch>
            <a:fillRect/>
          </a:stretch>
        </p:blipFill>
        <p:spPr>
          <a:xfrm flipV="1">
            <a:off x="2006296" y="5048514"/>
            <a:ext cx="4321392" cy="440075"/>
          </a:xfrm>
          <a:prstGeom prst="rect">
            <a:avLst/>
          </a:prstGeom>
        </p:spPr>
      </p:pic>
      <p:pic>
        <p:nvPicPr>
          <p:cNvPr id="15" name="Picture 14">
            <a:extLst>
              <a:ext uri="{FF2B5EF4-FFF2-40B4-BE49-F238E27FC236}">
                <a16:creationId xmlns:a16="http://schemas.microsoft.com/office/drawing/2014/main" id="{BA481802-9EF2-7E4E-95BD-7B89706DF556}"/>
              </a:ext>
            </a:extLst>
          </p:cNvPr>
          <p:cNvPicPr>
            <a:picLocks noChangeAspect="1"/>
          </p:cNvPicPr>
          <p:nvPr/>
        </p:nvPicPr>
        <p:blipFill>
          <a:blip r:embed="rId3"/>
          <a:stretch>
            <a:fillRect/>
          </a:stretch>
        </p:blipFill>
        <p:spPr>
          <a:xfrm flipV="1">
            <a:off x="2006296" y="4480333"/>
            <a:ext cx="4321392" cy="440075"/>
          </a:xfrm>
          <a:prstGeom prst="rect">
            <a:avLst/>
          </a:prstGeom>
        </p:spPr>
      </p:pic>
      <p:pic>
        <p:nvPicPr>
          <p:cNvPr id="16" name="Picture 15">
            <a:extLst>
              <a:ext uri="{FF2B5EF4-FFF2-40B4-BE49-F238E27FC236}">
                <a16:creationId xmlns:a16="http://schemas.microsoft.com/office/drawing/2014/main" id="{860D1EF4-59BA-2744-BF60-28D5DCCC75D9}"/>
              </a:ext>
            </a:extLst>
          </p:cNvPr>
          <p:cNvPicPr>
            <a:picLocks noChangeAspect="1"/>
          </p:cNvPicPr>
          <p:nvPr/>
        </p:nvPicPr>
        <p:blipFill>
          <a:blip r:embed="rId3"/>
          <a:stretch>
            <a:fillRect/>
          </a:stretch>
        </p:blipFill>
        <p:spPr>
          <a:xfrm flipV="1">
            <a:off x="2006296" y="2374958"/>
            <a:ext cx="4321392" cy="440075"/>
          </a:xfrm>
          <a:prstGeom prst="rect">
            <a:avLst/>
          </a:prstGeom>
        </p:spPr>
      </p:pic>
      <p:pic>
        <p:nvPicPr>
          <p:cNvPr id="17" name="Picture 16">
            <a:extLst>
              <a:ext uri="{FF2B5EF4-FFF2-40B4-BE49-F238E27FC236}">
                <a16:creationId xmlns:a16="http://schemas.microsoft.com/office/drawing/2014/main" id="{E8B2ECE0-2C3F-F142-A668-C41BC037476B}"/>
              </a:ext>
            </a:extLst>
          </p:cNvPr>
          <p:cNvPicPr>
            <a:picLocks noChangeAspect="1"/>
          </p:cNvPicPr>
          <p:nvPr/>
        </p:nvPicPr>
        <p:blipFill>
          <a:blip r:embed="rId3"/>
          <a:stretch>
            <a:fillRect/>
          </a:stretch>
        </p:blipFill>
        <p:spPr>
          <a:xfrm flipV="1">
            <a:off x="2006296" y="2943139"/>
            <a:ext cx="4321392" cy="440075"/>
          </a:xfrm>
          <a:prstGeom prst="rect">
            <a:avLst/>
          </a:prstGeom>
        </p:spPr>
      </p:pic>
      <p:pic>
        <p:nvPicPr>
          <p:cNvPr id="18" name="Picture 17">
            <a:extLst>
              <a:ext uri="{FF2B5EF4-FFF2-40B4-BE49-F238E27FC236}">
                <a16:creationId xmlns:a16="http://schemas.microsoft.com/office/drawing/2014/main" id="{2A742A57-DBB1-0049-BF70-A5B51379DA52}"/>
              </a:ext>
            </a:extLst>
          </p:cNvPr>
          <p:cNvPicPr>
            <a:picLocks noChangeAspect="1"/>
          </p:cNvPicPr>
          <p:nvPr/>
        </p:nvPicPr>
        <p:blipFill>
          <a:blip r:embed="rId3"/>
          <a:stretch>
            <a:fillRect/>
          </a:stretch>
        </p:blipFill>
        <p:spPr>
          <a:xfrm flipV="1">
            <a:off x="2006296" y="3511320"/>
            <a:ext cx="4321392" cy="440075"/>
          </a:xfrm>
          <a:prstGeom prst="rect">
            <a:avLst/>
          </a:prstGeom>
        </p:spPr>
      </p:pic>
      <p:sp>
        <p:nvSpPr>
          <p:cNvPr id="19" name="TextBox 18">
            <a:extLst>
              <a:ext uri="{FF2B5EF4-FFF2-40B4-BE49-F238E27FC236}">
                <a16:creationId xmlns:a16="http://schemas.microsoft.com/office/drawing/2014/main" id="{6E6BEB0E-7CAC-2C4B-BE3C-0FC7BB528639}"/>
              </a:ext>
            </a:extLst>
          </p:cNvPr>
          <p:cNvSpPr txBox="1"/>
          <p:nvPr/>
        </p:nvSpPr>
        <p:spPr>
          <a:xfrm>
            <a:off x="1352811" y="4397636"/>
            <a:ext cx="69662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65AF3C1-3019-CB4E-975D-7C1DBF49BC61}"/>
              </a:ext>
            </a:extLst>
          </p:cNvPr>
          <p:cNvSpPr txBox="1"/>
          <p:nvPr/>
        </p:nvSpPr>
        <p:spPr>
          <a:xfrm>
            <a:off x="1352811" y="2292261"/>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2</a:t>
            </a:r>
            <a:endParaRPr lang="en-US" sz="2797" baseline="-25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D1204DE-DCAD-3D42-A018-EE1A7FB7B342}"/>
              </a:ext>
            </a:extLst>
          </p:cNvPr>
          <p:cNvSpPr txBox="1"/>
          <p:nvPr/>
        </p:nvSpPr>
        <p:spPr>
          <a:xfrm>
            <a:off x="1352811" y="4965817"/>
            <a:ext cx="543479"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N</a:t>
            </a:r>
            <a:endParaRPr lang="en-US" sz="2797" baseline="-25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9241119-D9B5-5540-A9B7-A9E03ABEF578}"/>
              </a:ext>
            </a:extLst>
          </p:cNvPr>
          <p:cNvSpPr txBox="1"/>
          <p:nvPr/>
        </p:nvSpPr>
        <p:spPr>
          <a:xfrm>
            <a:off x="1352811" y="3428623"/>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04E9F7-89B4-5949-8C3E-677A00A15AE0}"/>
              </a:ext>
            </a:extLst>
          </p:cNvPr>
          <p:cNvSpPr txBox="1"/>
          <p:nvPr/>
        </p:nvSpPr>
        <p:spPr>
          <a:xfrm>
            <a:off x="1352811" y="2860442"/>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C37B96-BC81-804B-8D34-24D748686457}"/>
              </a:ext>
            </a:extLst>
          </p:cNvPr>
          <p:cNvSpPr txBox="1"/>
          <p:nvPr/>
        </p:nvSpPr>
        <p:spPr>
          <a:xfrm>
            <a:off x="6452948" y="4965817"/>
            <a:ext cx="543479"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y</a:t>
            </a:r>
            <a:r>
              <a:rPr lang="en-US" sz="2797" i="1" baseline="-25000" dirty="0" err="1">
                <a:latin typeface="Times New Roman" panose="02020603050405020304" pitchFamily="18" charset="0"/>
                <a:cs typeface="Times New Roman" panose="02020603050405020304" pitchFamily="18" charset="0"/>
              </a:rPr>
              <a:t>N</a:t>
            </a:r>
            <a:endParaRPr lang="en-US" sz="2797"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292AD3-4E90-F447-AE1D-6BE89D6DD9D4}"/>
              </a:ext>
            </a:extLst>
          </p:cNvPr>
          <p:cNvSpPr txBox="1"/>
          <p:nvPr/>
        </p:nvSpPr>
        <p:spPr>
          <a:xfrm>
            <a:off x="6452948" y="4397636"/>
            <a:ext cx="79962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B7E0F8B-C015-E04D-89EB-FCAB517F7AD5}"/>
              </a:ext>
            </a:extLst>
          </p:cNvPr>
          <p:cNvSpPr txBox="1"/>
          <p:nvPr/>
        </p:nvSpPr>
        <p:spPr>
          <a:xfrm>
            <a:off x="6452948" y="3428623"/>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F1CEB7A-B8A9-584C-8BB0-06ED6BF0C714}"/>
              </a:ext>
            </a:extLst>
          </p:cNvPr>
          <p:cNvSpPr txBox="1"/>
          <p:nvPr/>
        </p:nvSpPr>
        <p:spPr>
          <a:xfrm>
            <a:off x="6452948" y="2860442"/>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BF836B4-2919-894E-9669-5B41DAA4075D}"/>
              </a:ext>
            </a:extLst>
          </p:cNvPr>
          <p:cNvSpPr txBox="1"/>
          <p:nvPr/>
        </p:nvSpPr>
        <p:spPr>
          <a:xfrm>
            <a:off x="6452948" y="2292261"/>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2</a:t>
            </a:r>
            <a:endParaRPr lang="en-US" sz="2797" baseline="-25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D5008AA-189E-3942-9502-A1FB6B6DA029}"/>
              </a:ext>
            </a:extLst>
          </p:cNvPr>
          <p:cNvSpPr txBox="1"/>
          <p:nvPr/>
        </p:nvSpPr>
        <p:spPr>
          <a:xfrm>
            <a:off x="6452948" y="1724080"/>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7B0C2-A517-BB4D-BA95-F5FD1409712E}"/>
              </a:ext>
            </a:extLst>
          </p:cNvPr>
          <p:cNvSpPr txBox="1"/>
          <p:nvPr/>
        </p:nvSpPr>
        <p:spPr>
          <a:xfrm rot="5400000">
            <a:off x="3536373" y="3892699"/>
            <a:ext cx="503664" cy="646331"/>
          </a:xfrm>
          <a:prstGeom prst="rect">
            <a:avLst/>
          </a:prstGeom>
          <a:noFill/>
        </p:spPr>
        <p:txBody>
          <a:bodyPr wrap="none" rtlCol="0">
            <a:spAutoFit/>
          </a:bodyPr>
          <a:lstStyle/>
          <a:p>
            <a:r>
              <a:rPr lang="en-US" sz="3600" dirty="0"/>
              <a:t>…</a:t>
            </a:r>
          </a:p>
        </p:txBody>
      </p:sp>
      <p:sp>
        <p:nvSpPr>
          <p:cNvPr id="32" name="TextBox 31">
            <a:extLst>
              <a:ext uri="{FF2B5EF4-FFF2-40B4-BE49-F238E27FC236}">
                <a16:creationId xmlns:a16="http://schemas.microsoft.com/office/drawing/2014/main" id="{61EB7271-5058-8544-9697-2A0D44FF5656}"/>
              </a:ext>
            </a:extLst>
          </p:cNvPr>
          <p:cNvSpPr txBox="1"/>
          <p:nvPr/>
        </p:nvSpPr>
        <p:spPr>
          <a:xfrm rot="5400000">
            <a:off x="5972290" y="3901566"/>
            <a:ext cx="503664" cy="646331"/>
          </a:xfrm>
          <a:prstGeom prst="rect">
            <a:avLst/>
          </a:prstGeom>
          <a:noFill/>
        </p:spPr>
        <p:txBody>
          <a:bodyPr wrap="none" rtlCol="0">
            <a:spAutoFit/>
          </a:bodyPr>
          <a:lstStyle/>
          <a:p>
            <a:r>
              <a:rPr lang="en-US" sz="36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3DDA1BC-33A6-0D48-846F-FEBC897DFCB8}"/>
                  </a:ext>
                </a:extLst>
              </p:cNvPr>
              <p:cNvSpPr txBox="1"/>
              <p:nvPr/>
            </p:nvSpPr>
            <p:spPr>
              <a:xfrm>
                <a:off x="7937733" y="2026814"/>
                <a:ext cx="3644667" cy="2931700"/>
              </a:xfrm>
              <a:prstGeom prst="rect">
                <a:avLst/>
              </a:prstGeom>
              <a:noFill/>
            </p:spPr>
            <p:txBody>
              <a:bodyPr wrap="square" rtlCol="0">
                <a:spAutoFit/>
              </a:bodyPr>
              <a:lstStyle/>
              <a:p>
                <a:r>
                  <a:rPr lang="en-US" sz="2636" dirty="0"/>
                  <a:t>Find an equation that predicts </a:t>
                </a:r>
                <a14:m>
                  <m:oMath xmlns:m="http://schemas.openxmlformats.org/officeDocument/2006/math">
                    <m:r>
                      <a:rPr lang="en-US" sz="2636" i="1" dirty="0" smtClean="0">
                        <a:latin typeface="Cambria Math" panose="02040503050406030204" pitchFamily="18" charset="0"/>
                      </a:rPr>
                      <m:t>𝑦</m:t>
                    </m:r>
                  </m:oMath>
                </a14:m>
                <a:r>
                  <a:rPr lang="en-US" sz="2636" dirty="0"/>
                  <a:t> based on </a:t>
                </a:r>
                <a14:m>
                  <m:oMath xmlns:m="http://schemas.openxmlformats.org/officeDocument/2006/math">
                    <m:r>
                      <a:rPr lang="en-US" sz="2636" i="1" dirty="0" smtClean="0">
                        <a:latin typeface="Cambria Math" panose="02040503050406030204" pitchFamily="18" charset="0"/>
                      </a:rPr>
                      <m:t>𝑥</m:t>
                    </m:r>
                  </m:oMath>
                </a14:m>
                <a:r>
                  <a:rPr lang="en-US" sz="2636" dirty="0"/>
                  <a:t> across the training set</a:t>
                </a:r>
              </a:p>
              <a:p>
                <a:endParaRPr lang="en-US" sz="2636" dirty="0"/>
              </a:p>
              <a:p>
                <a:r>
                  <a:rPr lang="en-US" sz="2636" dirty="0"/>
                  <a:t>We’ll begin by supposing </a:t>
                </a:r>
                <a14:m>
                  <m:oMath xmlns:m="http://schemas.openxmlformats.org/officeDocument/2006/math">
                    <m:r>
                      <a:rPr lang="en-US" sz="2636" i="1" dirty="0" smtClean="0">
                        <a:latin typeface="Cambria Math" panose="02040503050406030204" pitchFamily="18" charset="0"/>
                      </a:rPr>
                      <m:t>𝑦</m:t>
                    </m:r>
                  </m:oMath>
                </a14:m>
                <a:r>
                  <a:rPr lang="en-US" sz="2636" dirty="0"/>
                  <a:t> is binary</a:t>
                </a:r>
              </a:p>
              <a:p>
                <a:r>
                  <a:rPr lang="en-US" sz="2636" dirty="0"/>
                  <a:t>(i.e. </a:t>
                </a:r>
                <a14:m>
                  <m:oMath xmlns:m="http://schemas.openxmlformats.org/officeDocument/2006/math">
                    <m:r>
                      <a:rPr lang="en-US" sz="2636" i="1" dirty="0" smtClean="0">
                        <a:latin typeface="Cambria Math" panose="02040503050406030204" pitchFamily="18" charset="0"/>
                      </a:rPr>
                      <m:t>𝑦</m:t>
                    </m:r>
                    <m:r>
                      <a:rPr lang="en-US" sz="2636" b="0" i="1" dirty="0" smtClean="0">
                        <a:latin typeface="Cambria Math" panose="02040503050406030204" pitchFamily="18" charset="0"/>
                      </a:rPr>
                      <m:t>∈</m:t>
                    </m:r>
                    <m:r>
                      <a:rPr lang="en-US" sz="2636" i="1" dirty="0" smtClean="0">
                        <a:latin typeface="Cambria Math" panose="02040503050406030204" pitchFamily="18" charset="0"/>
                      </a:rPr>
                      <m:t>{0, 1}</m:t>
                    </m:r>
                  </m:oMath>
                </a14:m>
                <a:r>
                  <a:rPr lang="en-US" sz="2636" dirty="0"/>
                  <a:t>)</a:t>
                </a:r>
              </a:p>
            </p:txBody>
          </p:sp>
        </mc:Choice>
        <mc:Fallback xmlns="">
          <p:sp>
            <p:nvSpPr>
              <p:cNvPr id="36" name="TextBox 35">
                <a:extLst>
                  <a:ext uri="{FF2B5EF4-FFF2-40B4-BE49-F238E27FC236}">
                    <a16:creationId xmlns:a16="http://schemas.microsoft.com/office/drawing/2014/main" id="{F3DDA1BC-33A6-0D48-846F-FEBC897DFCB8}"/>
                  </a:ext>
                </a:extLst>
              </p:cNvPr>
              <p:cNvSpPr txBox="1">
                <a:spLocks noRot="1" noChangeAspect="1" noMove="1" noResize="1" noEditPoints="1" noAdjustHandles="1" noChangeArrowheads="1" noChangeShapeType="1" noTextEdit="1"/>
              </p:cNvSpPr>
              <p:nvPr/>
            </p:nvSpPr>
            <p:spPr>
              <a:xfrm>
                <a:off x="7937733" y="2026814"/>
                <a:ext cx="3644667" cy="2931700"/>
              </a:xfrm>
              <a:prstGeom prst="rect">
                <a:avLst/>
              </a:prstGeom>
              <a:blipFill>
                <a:blip r:embed="rId4"/>
                <a:stretch>
                  <a:fillRect l="-3125" t="-1732" r="-2431" b="-4762"/>
                </a:stretch>
              </a:blipFill>
            </p:spPr>
            <p:txBody>
              <a:bodyPr/>
              <a:lstStyle/>
              <a:p>
                <a:r>
                  <a:rPr lang="en-US">
                    <a:noFill/>
                  </a:rPr>
                  <a:t> </a:t>
                </a:r>
              </a:p>
            </p:txBody>
          </p:sp>
        </mc:Fallback>
      </mc:AlternateContent>
    </p:spTree>
    <p:extLst>
      <p:ext uri="{BB962C8B-B14F-4D97-AF65-F5344CB8AC3E}">
        <p14:creationId xmlns:p14="http://schemas.microsoft.com/office/powerpoint/2010/main" val="4253479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C32AC06-632F-43A5-BCC3-B6853BF55ED1}"/>
              </a:ext>
            </a:extLst>
          </p:cNvPr>
          <p:cNvSpPr txBox="1"/>
          <p:nvPr/>
        </p:nvSpPr>
        <p:spPr>
          <a:xfrm>
            <a:off x="1352811" y="142345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89DB9E1-43B6-E249-9D75-E82D12E3759D}"/>
                  </a:ext>
                </a:extLst>
              </p:cNvPr>
              <p:cNvSpPr txBox="1"/>
              <p:nvPr/>
            </p:nvSpPr>
            <p:spPr>
              <a:xfrm>
                <a:off x="7937733" y="2026814"/>
                <a:ext cx="3644667" cy="4148572"/>
              </a:xfrm>
              <a:prstGeom prst="rect">
                <a:avLst/>
              </a:prstGeom>
              <a:noFill/>
            </p:spPr>
            <p:txBody>
              <a:bodyPr wrap="square" rtlCol="0">
                <a:spAutoFit/>
              </a:bodyPr>
              <a:lstStyle/>
              <a:p>
                <a:r>
                  <a:rPr lang="en-US" sz="2636" dirty="0"/>
                  <a:t>Find an equation that predicts </a:t>
                </a:r>
                <a14:m>
                  <m:oMath xmlns:m="http://schemas.openxmlformats.org/officeDocument/2006/math">
                    <m:r>
                      <a:rPr lang="en-US" sz="2636" i="1" dirty="0" smtClean="0">
                        <a:latin typeface="Cambria Math" panose="02040503050406030204" pitchFamily="18" charset="0"/>
                      </a:rPr>
                      <m:t>𝑦</m:t>
                    </m:r>
                  </m:oMath>
                </a14:m>
                <a:r>
                  <a:rPr lang="en-US" sz="2636" dirty="0"/>
                  <a:t> based on </a:t>
                </a:r>
                <a14:m>
                  <m:oMath xmlns:m="http://schemas.openxmlformats.org/officeDocument/2006/math">
                    <m:r>
                      <a:rPr lang="en-US" sz="2636" i="1" dirty="0" smtClean="0">
                        <a:latin typeface="Cambria Math" panose="02040503050406030204" pitchFamily="18" charset="0"/>
                      </a:rPr>
                      <m:t>𝑥</m:t>
                    </m:r>
                  </m:oMath>
                </a14:m>
                <a:r>
                  <a:rPr lang="en-US" sz="2636" dirty="0"/>
                  <a:t> across the training set</a:t>
                </a:r>
              </a:p>
              <a:p>
                <a:endParaRPr lang="en-US" sz="2636" dirty="0"/>
              </a:p>
              <a:p>
                <a:r>
                  <a:rPr lang="en-US" sz="2636" dirty="0"/>
                  <a:t>We’ll begin by supposing </a:t>
                </a:r>
                <a14:m>
                  <m:oMath xmlns:m="http://schemas.openxmlformats.org/officeDocument/2006/math">
                    <m:r>
                      <a:rPr lang="en-US" sz="2636" i="1" dirty="0" smtClean="0">
                        <a:latin typeface="Cambria Math" panose="02040503050406030204" pitchFamily="18" charset="0"/>
                      </a:rPr>
                      <m:t>𝑦</m:t>
                    </m:r>
                  </m:oMath>
                </a14:m>
                <a:r>
                  <a:rPr lang="en-US" sz="2636" dirty="0"/>
                  <a:t> is binary</a:t>
                </a:r>
              </a:p>
              <a:p>
                <a:r>
                  <a:rPr lang="en-US" sz="2636" dirty="0"/>
                  <a:t>(i.e. </a:t>
                </a:r>
                <a14:m>
                  <m:oMath xmlns:m="http://schemas.openxmlformats.org/officeDocument/2006/math">
                    <m:r>
                      <a:rPr lang="en-US" sz="2636" i="1" dirty="0" smtClean="0">
                        <a:latin typeface="Cambria Math" panose="02040503050406030204" pitchFamily="18" charset="0"/>
                      </a:rPr>
                      <m:t>𝑦</m:t>
                    </m:r>
                    <m:r>
                      <a:rPr lang="en-US" sz="2636" b="0" i="1" dirty="0" smtClean="0">
                        <a:latin typeface="Cambria Math" panose="02040503050406030204" pitchFamily="18" charset="0"/>
                      </a:rPr>
                      <m:t>∈</m:t>
                    </m:r>
                    <m:r>
                      <a:rPr lang="en-US" sz="2636" i="1" dirty="0" smtClean="0">
                        <a:latin typeface="Cambria Math" panose="02040503050406030204" pitchFamily="18" charset="0"/>
                      </a:rPr>
                      <m:t>{0, 1}</m:t>
                    </m:r>
                  </m:oMath>
                </a14:m>
                <a:r>
                  <a:rPr lang="en-US" sz="2636" dirty="0"/>
                  <a:t>)</a:t>
                </a:r>
              </a:p>
              <a:p>
                <a:endParaRPr lang="en-US" sz="2636" dirty="0"/>
              </a:p>
              <a:p>
                <a:endParaRPr lang="en-US" sz="2636" dirty="0"/>
              </a:p>
              <a:p>
                <a:r>
                  <a:rPr lang="en-US" sz="2636" dirty="0"/>
                  <a:t>&lt;- Learn to predict new </a:t>
                </a:r>
                <a14:m>
                  <m:oMath xmlns:m="http://schemas.openxmlformats.org/officeDocument/2006/math">
                    <m:r>
                      <a:rPr lang="en-US" sz="2636" i="1" dirty="0" smtClean="0">
                        <a:latin typeface="Cambria Math" panose="02040503050406030204" pitchFamily="18" charset="0"/>
                      </a:rPr>
                      <m:t>𝑦</m:t>
                    </m:r>
                  </m:oMath>
                </a14:m>
                <a:endParaRPr lang="en-US" sz="2636" dirty="0"/>
              </a:p>
            </p:txBody>
          </p:sp>
        </mc:Choice>
        <mc:Fallback xmlns="">
          <p:sp>
            <p:nvSpPr>
              <p:cNvPr id="2" name="TextBox 1">
                <a:extLst>
                  <a:ext uri="{FF2B5EF4-FFF2-40B4-BE49-F238E27FC236}">
                    <a16:creationId xmlns:a16="http://schemas.microsoft.com/office/drawing/2014/main" id="{A89DB9E1-43B6-E249-9D75-E82D12E3759D}"/>
                  </a:ext>
                </a:extLst>
              </p:cNvPr>
              <p:cNvSpPr txBox="1">
                <a:spLocks noRot="1" noChangeAspect="1" noMove="1" noResize="1" noEditPoints="1" noAdjustHandles="1" noChangeArrowheads="1" noChangeShapeType="1" noTextEdit="1"/>
              </p:cNvSpPr>
              <p:nvPr/>
            </p:nvSpPr>
            <p:spPr>
              <a:xfrm>
                <a:off x="7937733" y="2026814"/>
                <a:ext cx="3644667" cy="4148572"/>
              </a:xfrm>
              <a:prstGeom prst="rect">
                <a:avLst/>
              </a:prstGeom>
              <a:blipFill>
                <a:blip r:embed="rId3"/>
                <a:stretch>
                  <a:fillRect l="-3125" t="-1223" r="-2431" b="-275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F949832-3210-E048-BCD9-B031071D27F2}"/>
              </a:ext>
            </a:extLst>
          </p:cNvPr>
          <p:cNvPicPr>
            <a:picLocks noChangeAspect="1"/>
          </p:cNvPicPr>
          <p:nvPr/>
        </p:nvPicPr>
        <p:blipFill>
          <a:blip r:embed="rId4"/>
          <a:stretch>
            <a:fillRect/>
          </a:stretch>
        </p:blipFill>
        <p:spPr>
          <a:xfrm flipV="1">
            <a:off x="2006296" y="1506153"/>
            <a:ext cx="4321392" cy="440075"/>
          </a:xfrm>
          <a:prstGeom prst="rect">
            <a:avLst/>
          </a:prstGeom>
        </p:spPr>
      </p:pic>
      <p:pic>
        <p:nvPicPr>
          <p:cNvPr id="14" name="Picture 13">
            <a:extLst>
              <a:ext uri="{FF2B5EF4-FFF2-40B4-BE49-F238E27FC236}">
                <a16:creationId xmlns:a16="http://schemas.microsoft.com/office/drawing/2014/main" id="{D986E90C-0D83-5245-A5C5-1EA0D395D4C2}"/>
              </a:ext>
            </a:extLst>
          </p:cNvPr>
          <p:cNvPicPr>
            <a:picLocks noChangeAspect="1"/>
          </p:cNvPicPr>
          <p:nvPr/>
        </p:nvPicPr>
        <p:blipFill>
          <a:blip r:embed="rId4"/>
          <a:stretch>
            <a:fillRect/>
          </a:stretch>
        </p:blipFill>
        <p:spPr>
          <a:xfrm flipV="1">
            <a:off x="2006296" y="4747890"/>
            <a:ext cx="4321392" cy="440075"/>
          </a:xfrm>
          <a:prstGeom prst="rect">
            <a:avLst/>
          </a:prstGeom>
        </p:spPr>
      </p:pic>
      <p:pic>
        <p:nvPicPr>
          <p:cNvPr id="15" name="Picture 14">
            <a:extLst>
              <a:ext uri="{FF2B5EF4-FFF2-40B4-BE49-F238E27FC236}">
                <a16:creationId xmlns:a16="http://schemas.microsoft.com/office/drawing/2014/main" id="{BA481802-9EF2-7E4E-95BD-7B89706DF556}"/>
              </a:ext>
            </a:extLst>
          </p:cNvPr>
          <p:cNvPicPr>
            <a:picLocks noChangeAspect="1"/>
          </p:cNvPicPr>
          <p:nvPr/>
        </p:nvPicPr>
        <p:blipFill>
          <a:blip r:embed="rId4"/>
          <a:stretch>
            <a:fillRect/>
          </a:stretch>
        </p:blipFill>
        <p:spPr>
          <a:xfrm flipV="1">
            <a:off x="2006296" y="4179709"/>
            <a:ext cx="4321392" cy="440075"/>
          </a:xfrm>
          <a:prstGeom prst="rect">
            <a:avLst/>
          </a:prstGeom>
        </p:spPr>
      </p:pic>
      <p:pic>
        <p:nvPicPr>
          <p:cNvPr id="16" name="Picture 15">
            <a:extLst>
              <a:ext uri="{FF2B5EF4-FFF2-40B4-BE49-F238E27FC236}">
                <a16:creationId xmlns:a16="http://schemas.microsoft.com/office/drawing/2014/main" id="{860D1EF4-59BA-2744-BF60-28D5DCCC75D9}"/>
              </a:ext>
            </a:extLst>
          </p:cNvPr>
          <p:cNvPicPr>
            <a:picLocks noChangeAspect="1"/>
          </p:cNvPicPr>
          <p:nvPr/>
        </p:nvPicPr>
        <p:blipFill>
          <a:blip r:embed="rId4"/>
          <a:stretch>
            <a:fillRect/>
          </a:stretch>
        </p:blipFill>
        <p:spPr>
          <a:xfrm flipV="1">
            <a:off x="2006296" y="2074334"/>
            <a:ext cx="4321392" cy="440075"/>
          </a:xfrm>
          <a:prstGeom prst="rect">
            <a:avLst/>
          </a:prstGeom>
        </p:spPr>
      </p:pic>
      <p:pic>
        <p:nvPicPr>
          <p:cNvPr id="17" name="Picture 16">
            <a:extLst>
              <a:ext uri="{FF2B5EF4-FFF2-40B4-BE49-F238E27FC236}">
                <a16:creationId xmlns:a16="http://schemas.microsoft.com/office/drawing/2014/main" id="{E8B2ECE0-2C3F-F142-A668-C41BC037476B}"/>
              </a:ext>
            </a:extLst>
          </p:cNvPr>
          <p:cNvPicPr>
            <a:picLocks noChangeAspect="1"/>
          </p:cNvPicPr>
          <p:nvPr/>
        </p:nvPicPr>
        <p:blipFill>
          <a:blip r:embed="rId4"/>
          <a:stretch>
            <a:fillRect/>
          </a:stretch>
        </p:blipFill>
        <p:spPr>
          <a:xfrm flipV="1">
            <a:off x="2006296" y="2642515"/>
            <a:ext cx="4321392" cy="440075"/>
          </a:xfrm>
          <a:prstGeom prst="rect">
            <a:avLst/>
          </a:prstGeom>
        </p:spPr>
      </p:pic>
      <p:pic>
        <p:nvPicPr>
          <p:cNvPr id="18" name="Picture 17">
            <a:extLst>
              <a:ext uri="{FF2B5EF4-FFF2-40B4-BE49-F238E27FC236}">
                <a16:creationId xmlns:a16="http://schemas.microsoft.com/office/drawing/2014/main" id="{2A742A57-DBB1-0049-BF70-A5B51379DA52}"/>
              </a:ext>
            </a:extLst>
          </p:cNvPr>
          <p:cNvPicPr>
            <a:picLocks noChangeAspect="1"/>
          </p:cNvPicPr>
          <p:nvPr/>
        </p:nvPicPr>
        <p:blipFill>
          <a:blip r:embed="rId4"/>
          <a:stretch>
            <a:fillRect/>
          </a:stretch>
        </p:blipFill>
        <p:spPr>
          <a:xfrm flipV="1">
            <a:off x="2006296" y="3210696"/>
            <a:ext cx="4321392" cy="440075"/>
          </a:xfrm>
          <a:prstGeom prst="rect">
            <a:avLst/>
          </a:prstGeom>
        </p:spPr>
      </p:pic>
      <p:sp>
        <p:nvSpPr>
          <p:cNvPr id="19" name="TextBox 18">
            <a:extLst>
              <a:ext uri="{FF2B5EF4-FFF2-40B4-BE49-F238E27FC236}">
                <a16:creationId xmlns:a16="http://schemas.microsoft.com/office/drawing/2014/main" id="{6E6BEB0E-7CAC-2C4B-BE3C-0FC7BB528639}"/>
              </a:ext>
            </a:extLst>
          </p:cNvPr>
          <p:cNvSpPr txBox="1"/>
          <p:nvPr/>
        </p:nvSpPr>
        <p:spPr>
          <a:xfrm>
            <a:off x="1352811" y="4097012"/>
            <a:ext cx="69662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65AF3C1-3019-CB4E-975D-7C1DBF49BC61}"/>
              </a:ext>
            </a:extLst>
          </p:cNvPr>
          <p:cNvSpPr txBox="1"/>
          <p:nvPr/>
        </p:nvSpPr>
        <p:spPr>
          <a:xfrm>
            <a:off x="1352811" y="1991637"/>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2</a:t>
            </a:r>
            <a:endParaRPr lang="en-US" sz="2797" baseline="-25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D1204DE-DCAD-3D42-A018-EE1A7FB7B342}"/>
              </a:ext>
            </a:extLst>
          </p:cNvPr>
          <p:cNvSpPr txBox="1"/>
          <p:nvPr/>
        </p:nvSpPr>
        <p:spPr>
          <a:xfrm>
            <a:off x="1352811" y="4665193"/>
            <a:ext cx="543479"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N</a:t>
            </a:r>
            <a:endParaRPr lang="en-US" sz="2797" baseline="-25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9241119-D9B5-5540-A9B7-A9E03ABEF578}"/>
              </a:ext>
            </a:extLst>
          </p:cNvPr>
          <p:cNvSpPr txBox="1"/>
          <p:nvPr/>
        </p:nvSpPr>
        <p:spPr>
          <a:xfrm>
            <a:off x="1352811" y="3127999"/>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04E9F7-89B4-5949-8C3E-677A00A15AE0}"/>
              </a:ext>
            </a:extLst>
          </p:cNvPr>
          <p:cNvSpPr txBox="1"/>
          <p:nvPr/>
        </p:nvSpPr>
        <p:spPr>
          <a:xfrm>
            <a:off x="1352811" y="2559818"/>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C37B96-BC81-804B-8D34-24D748686457}"/>
              </a:ext>
            </a:extLst>
          </p:cNvPr>
          <p:cNvSpPr txBox="1"/>
          <p:nvPr/>
        </p:nvSpPr>
        <p:spPr>
          <a:xfrm>
            <a:off x="6452948" y="4665193"/>
            <a:ext cx="543479"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y</a:t>
            </a:r>
            <a:r>
              <a:rPr lang="en-US" sz="2797" i="1" baseline="-25000" dirty="0" err="1">
                <a:latin typeface="Times New Roman" panose="02020603050405020304" pitchFamily="18" charset="0"/>
                <a:cs typeface="Times New Roman" panose="02020603050405020304" pitchFamily="18" charset="0"/>
              </a:rPr>
              <a:t>N</a:t>
            </a:r>
            <a:endParaRPr lang="en-US" sz="2797"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292AD3-4E90-F447-AE1D-6BE89D6DD9D4}"/>
              </a:ext>
            </a:extLst>
          </p:cNvPr>
          <p:cNvSpPr txBox="1"/>
          <p:nvPr/>
        </p:nvSpPr>
        <p:spPr>
          <a:xfrm>
            <a:off x="6452948" y="4097012"/>
            <a:ext cx="79962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B7E0F8B-C015-E04D-89EB-FCAB517F7AD5}"/>
              </a:ext>
            </a:extLst>
          </p:cNvPr>
          <p:cNvSpPr txBox="1"/>
          <p:nvPr/>
        </p:nvSpPr>
        <p:spPr>
          <a:xfrm>
            <a:off x="6452948" y="3127999"/>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F1CEB7A-B8A9-584C-8BB0-06ED6BF0C714}"/>
              </a:ext>
            </a:extLst>
          </p:cNvPr>
          <p:cNvSpPr txBox="1"/>
          <p:nvPr/>
        </p:nvSpPr>
        <p:spPr>
          <a:xfrm>
            <a:off x="6452948" y="2559818"/>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BF836B4-2919-894E-9669-5B41DAA4075D}"/>
              </a:ext>
            </a:extLst>
          </p:cNvPr>
          <p:cNvSpPr txBox="1"/>
          <p:nvPr/>
        </p:nvSpPr>
        <p:spPr>
          <a:xfrm>
            <a:off x="6452948" y="1991637"/>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2</a:t>
            </a:r>
            <a:endParaRPr lang="en-US" sz="2797" baseline="-25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D5008AA-189E-3942-9502-A1FB6B6DA029}"/>
              </a:ext>
            </a:extLst>
          </p:cNvPr>
          <p:cNvSpPr txBox="1"/>
          <p:nvPr/>
        </p:nvSpPr>
        <p:spPr>
          <a:xfrm>
            <a:off x="6452948" y="142345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7B0C2-A517-BB4D-BA95-F5FD1409712E}"/>
              </a:ext>
            </a:extLst>
          </p:cNvPr>
          <p:cNvSpPr txBox="1"/>
          <p:nvPr/>
        </p:nvSpPr>
        <p:spPr>
          <a:xfrm rot="5400000">
            <a:off x="3536373" y="3592075"/>
            <a:ext cx="503664" cy="646331"/>
          </a:xfrm>
          <a:prstGeom prst="rect">
            <a:avLst/>
          </a:prstGeom>
          <a:noFill/>
        </p:spPr>
        <p:txBody>
          <a:bodyPr wrap="none" rtlCol="0">
            <a:spAutoFit/>
          </a:bodyPr>
          <a:lstStyle/>
          <a:p>
            <a:r>
              <a:rPr lang="en-US" sz="3600" dirty="0"/>
              <a:t>…</a:t>
            </a:r>
          </a:p>
        </p:txBody>
      </p:sp>
      <p:sp>
        <p:nvSpPr>
          <p:cNvPr id="32" name="TextBox 31">
            <a:extLst>
              <a:ext uri="{FF2B5EF4-FFF2-40B4-BE49-F238E27FC236}">
                <a16:creationId xmlns:a16="http://schemas.microsoft.com/office/drawing/2014/main" id="{61EB7271-5058-8544-9697-2A0D44FF5656}"/>
              </a:ext>
            </a:extLst>
          </p:cNvPr>
          <p:cNvSpPr txBox="1"/>
          <p:nvPr/>
        </p:nvSpPr>
        <p:spPr>
          <a:xfrm rot="5400000">
            <a:off x="5972290" y="3600942"/>
            <a:ext cx="503664" cy="646331"/>
          </a:xfrm>
          <a:prstGeom prst="rect">
            <a:avLst/>
          </a:prstGeom>
          <a:noFill/>
        </p:spPr>
        <p:txBody>
          <a:bodyPr wrap="none" rtlCol="0">
            <a:spAutoFit/>
          </a:bodyPr>
          <a:lstStyle/>
          <a:p>
            <a:r>
              <a:rPr lang="en-US" sz="3600" dirty="0"/>
              <a:t>…</a:t>
            </a:r>
          </a:p>
        </p:txBody>
      </p:sp>
      <mc:AlternateContent xmlns:mc="http://schemas.openxmlformats.org/markup-compatibility/2006" xmlns:a14="http://schemas.microsoft.com/office/drawing/2010/main">
        <mc:Choice Requires="a14">
          <p:sp>
            <p:nvSpPr>
              <p:cNvPr id="27" name="Title 28">
                <a:extLst>
                  <a:ext uri="{FF2B5EF4-FFF2-40B4-BE49-F238E27FC236}">
                    <a16:creationId xmlns:a16="http://schemas.microsoft.com/office/drawing/2014/main" id="{AA5FECB6-0AC9-5941-8372-FA5CAE748FF4}"/>
                  </a:ext>
                </a:extLst>
              </p:cNvPr>
              <p:cNvSpPr>
                <a:spLocks noGrp="1"/>
              </p:cNvSpPr>
              <p:nvPr>
                <p:ph type="title"/>
              </p:nvPr>
            </p:nvSpPr>
            <p:spPr>
              <a:xfrm>
                <a:off x="609600" y="274639"/>
                <a:ext cx="10972800" cy="1143000"/>
              </a:xfrm>
            </p:spPr>
            <p:txBody>
              <a:bodyPr>
                <a:normAutofit/>
              </a:bodyPr>
              <a:lstStyle/>
              <a:p>
                <a:r>
                  <a:rPr lang="en-US" dirty="0"/>
                  <a:t>Making Predictions for New </a:t>
                </a:r>
                <a14:m>
                  <m:oMath xmlns:m="http://schemas.openxmlformats.org/officeDocument/2006/math">
                    <m:r>
                      <a:rPr lang="en-US" i="1" dirty="0" smtClean="0">
                        <a:latin typeface="Cambria Math" panose="02040503050406030204" pitchFamily="18" charset="0"/>
                      </a:rPr>
                      <m:t>𝑥</m:t>
                    </m:r>
                  </m:oMath>
                </a14:m>
                <a:endParaRPr lang="en-US" dirty="0"/>
              </a:p>
            </p:txBody>
          </p:sp>
        </mc:Choice>
        <mc:Fallback xmlns="">
          <p:sp>
            <p:nvSpPr>
              <p:cNvPr id="27" name="Title 28">
                <a:extLst>
                  <a:ext uri="{FF2B5EF4-FFF2-40B4-BE49-F238E27FC236}">
                    <a16:creationId xmlns:a16="http://schemas.microsoft.com/office/drawing/2014/main" id="{AA5FECB6-0AC9-5941-8372-FA5CAE748FF4}"/>
                  </a:ext>
                </a:extLst>
              </p:cNvPr>
              <p:cNvSpPr>
                <a:spLocks noGrp="1" noRot="1" noChangeAspect="1" noMove="1" noResize="1" noEditPoints="1" noAdjustHandles="1" noChangeArrowheads="1" noChangeShapeType="1" noTextEdit="1"/>
              </p:cNvSpPr>
              <p:nvPr>
                <p:ph type="title"/>
              </p:nvPr>
            </p:nvSpPr>
            <p:spPr>
              <a:xfrm>
                <a:off x="609600" y="274639"/>
                <a:ext cx="10972800" cy="1143000"/>
              </a:xfrm>
              <a:blipFill>
                <a:blip r:embed="rId5"/>
                <a:stretch>
                  <a:fillRect t="-7692" b="-27473"/>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54151142-EC40-B844-9BD4-5BB502118E87}"/>
              </a:ext>
            </a:extLst>
          </p:cNvPr>
          <p:cNvPicPr>
            <a:picLocks noChangeAspect="1"/>
          </p:cNvPicPr>
          <p:nvPr/>
        </p:nvPicPr>
        <p:blipFill>
          <a:blip r:embed="rId4"/>
          <a:stretch>
            <a:fillRect/>
          </a:stretch>
        </p:blipFill>
        <p:spPr>
          <a:xfrm flipV="1">
            <a:off x="2006296" y="5691039"/>
            <a:ext cx="4321392" cy="440075"/>
          </a:xfrm>
          <a:prstGeom prst="rect">
            <a:avLst/>
          </a:prstGeom>
        </p:spPr>
      </p:pic>
      <p:sp>
        <p:nvSpPr>
          <p:cNvPr id="34" name="TextBox 33">
            <a:extLst>
              <a:ext uri="{FF2B5EF4-FFF2-40B4-BE49-F238E27FC236}">
                <a16:creationId xmlns:a16="http://schemas.microsoft.com/office/drawing/2014/main" id="{791F0AF4-9E4E-2442-8A67-44BD0BC3EABF}"/>
              </a:ext>
            </a:extLst>
          </p:cNvPr>
          <p:cNvSpPr txBox="1"/>
          <p:nvPr/>
        </p:nvSpPr>
        <p:spPr>
          <a:xfrm>
            <a:off x="1310386" y="5608342"/>
            <a:ext cx="781474"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3B9BDD1C-3CC2-FC46-942A-54E15F48CE28}"/>
              </a:ext>
            </a:extLst>
          </p:cNvPr>
          <p:cNvSpPr txBox="1"/>
          <p:nvPr/>
        </p:nvSpPr>
        <p:spPr>
          <a:xfrm>
            <a:off x="6452948" y="5608342"/>
            <a:ext cx="79962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2D8C2377-E4E5-0A4A-B2B6-8716D5AAF77E}"/>
              </a:ext>
            </a:extLst>
          </p:cNvPr>
          <p:cNvCxnSpPr/>
          <p:nvPr/>
        </p:nvCxnSpPr>
        <p:spPr>
          <a:xfrm>
            <a:off x="722334" y="5411244"/>
            <a:ext cx="6993699"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60804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8246D-1AA2-0B46-8422-C80506A22939}"/>
              </a:ext>
            </a:extLst>
          </p:cNvPr>
          <p:cNvSpPr>
            <a:spLocks noGrp="1"/>
          </p:cNvSpPr>
          <p:nvPr>
            <p:ph type="title"/>
          </p:nvPr>
        </p:nvSpPr>
        <p:spPr/>
        <p:txBody>
          <a:bodyPr/>
          <a:lstStyle/>
          <a:p>
            <a:r>
              <a:rPr lang="en-US" dirty="0"/>
              <a:t>Linear Predictive Model</a:t>
            </a:r>
          </a:p>
        </p:txBody>
      </p:sp>
      <p:cxnSp>
        <p:nvCxnSpPr>
          <p:cNvPr id="12" name="Straight Arrow Connector 11">
            <a:extLst>
              <a:ext uri="{FF2B5EF4-FFF2-40B4-BE49-F238E27FC236}">
                <a16:creationId xmlns:a16="http://schemas.microsoft.com/office/drawing/2014/main" id="{213A1C08-7264-534B-BF7D-B870FCECD83D}"/>
              </a:ext>
            </a:extLst>
          </p:cNvPr>
          <p:cNvCxnSpPr>
            <a:cxnSpLocks/>
          </p:cNvCxnSpPr>
          <p:nvPr/>
        </p:nvCxnSpPr>
        <p:spPr>
          <a:xfrm flipV="1">
            <a:off x="2217107" y="3694430"/>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C134D0CD-BAC0-5F44-839E-0CBDCB88BB08}"/>
              </a:ext>
            </a:extLst>
          </p:cNvPr>
          <p:cNvCxnSpPr>
            <a:cxnSpLocks/>
          </p:cNvCxnSpPr>
          <p:nvPr/>
        </p:nvCxnSpPr>
        <p:spPr>
          <a:xfrm flipH="1" flipV="1">
            <a:off x="2838890" y="3694430"/>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E1DE7A53-058C-B347-BC25-AB052A7D272E}"/>
              </a:ext>
            </a:extLst>
          </p:cNvPr>
          <p:cNvCxnSpPr>
            <a:cxnSpLocks/>
          </p:cNvCxnSpPr>
          <p:nvPr/>
        </p:nvCxnSpPr>
        <p:spPr>
          <a:xfrm flipV="1">
            <a:off x="1373595" y="3694430"/>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F4049EAA-17DF-7E42-A394-6984E48ED682}"/>
              </a:ext>
            </a:extLst>
          </p:cNvPr>
          <p:cNvCxnSpPr>
            <a:cxnSpLocks/>
          </p:cNvCxnSpPr>
          <p:nvPr/>
        </p:nvCxnSpPr>
        <p:spPr>
          <a:xfrm flipV="1">
            <a:off x="1791222" y="3694430"/>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D28AE069-5836-464E-9C93-A719A0595B13}"/>
              </a:ext>
            </a:extLst>
          </p:cNvPr>
          <p:cNvCxnSpPr>
            <a:cxnSpLocks/>
          </p:cNvCxnSpPr>
          <p:nvPr/>
        </p:nvCxnSpPr>
        <p:spPr>
          <a:xfrm flipV="1">
            <a:off x="2680570" y="3694430"/>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 name="Picture 2">
            <a:extLst>
              <a:ext uri="{FF2B5EF4-FFF2-40B4-BE49-F238E27FC236}">
                <a16:creationId xmlns:a16="http://schemas.microsoft.com/office/drawing/2014/main" id="{C1F8BF20-364A-5843-8FD8-15161C5B5F23}"/>
              </a:ext>
            </a:extLst>
          </p:cNvPr>
          <p:cNvPicPr>
            <a:picLocks noChangeAspect="1"/>
          </p:cNvPicPr>
          <p:nvPr/>
        </p:nvPicPr>
        <p:blipFill>
          <a:blip r:embed="rId3"/>
          <a:stretch>
            <a:fillRect/>
          </a:stretch>
        </p:blipFill>
        <p:spPr>
          <a:xfrm>
            <a:off x="1126908" y="5190586"/>
            <a:ext cx="3520249" cy="473439"/>
          </a:xfrm>
          <a:prstGeom prst="rect">
            <a:avLst/>
          </a:prstGeom>
        </p:spPr>
      </p:pic>
      <p:sp>
        <p:nvSpPr>
          <p:cNvPr id="16" name="TextBox 15">
            <a:extLst>
              <a:ext uri="{FF2B5EF4-FFF2-40B4-BE49-F238E27FC236}">
                <a16:creationId xmlns:a16="http://schemas.microsoft.com/office/drawing/2014/main" id="{B7196F96-9B92-C84B-B33C-4585B8AE5240}"/>
              </a:ext>
            </a:extLst>
          </p:cNvPr>
          <p:cNvSpPr txBox="1"/>
          <p:nvPr/>
        </p:nvSpPr>
        <p:spPr>
          <a:xfrm>
            <a:off x="1101856" y="556963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8E5E827C-A41C-9A41-A801-49CEF2580E6C}"/>
              </a:ext>
            </a:extLst>
          </p:cNvPr>
          <p:cNvSpPr txBox="1"/>
          <p:nvPr/>
        </p:nvSpPr>
        <p:spPr>
          <a:xfrm>
            <a:off x="4147603" y="5569635"/>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28" name="Straight Arrow Connector 27">
            <a:extLst>
              <a:ext uri="{FF2B5EF4-FFF2-40B4-BE49-F238E27FC236}">
                <a16:creationId xmlns:a16="http://schemas.microsoft.com/office/drawing/2014/main" id="{FCAD43C3-5611-4743-9BA6-50F550926F4D}"/>
              </a:ext>
            </a:extLst>
          </p:cNvPr>
          <p:cNvCxnSpPr>
            <a:cxnSpLocks/>
          </p:cNvCxnSpPr>
          <p:nvPr/>
        </p:nvCxnSpPr>
        <p:spPr>
          <a:xfrm flipH="1" flipV="1">
            <a:off x="2838890" y="3694430"/>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08BE6C33-E740-FC40-A977-E150AA9A4605}"/>
              </a:ext>
            </a:extLst>
          </p:cNvPr>
          <p:cNvCxnSpPr>
            <a:cxnSpLocks/>
          </p:cNvCxnSpPr>
          <p:nvPr/>
        </p:nvCxnSpPr>
        <p:spPr>
          <a:xfrm flipH="1" flipV="1">
            <a:off x="2838890" y="3694430"/>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090EA6B8-77A2-EA4B-B703-C5ED9D5382E8}"/>
              </a:ext>
            </a:extLst>
          </p:cNvPr>
          <p:cNvCxnSpPr>
            <a:cxnSpLocks/>
          </p:cNvCxnSpPr>
          <p:nvPr/>
        </p:nvCxnSpPr>
        <p:spPr>
          <a:xfrm flipH="1" flipV="1">
            <a:off x="2838890" y="3694430"/>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 name="TextBox 40">
            <a:extLst>
              <a:ext uri="{FF2B5EF4-FFF2-40B4-BE49-F238E27FC236}">
                <a16:creationId xmlns:a16="http://schemas.microsoft.com/office/drawing/2014/main" id="{938B7CFD-346D-414D-A4AC-DF1E1B8836E9}"/>
              </a:ext>
            </a:extLst>
          </p:cNvPr>
          <p:cNvSpPr txBox="1"/>
          <p:nvPr/>
        </p:nvSpPr>
        <p:spPr>
          <a:xfrm>
            <a:off x="1520622" y="401406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11E7216C-07F4-D446-B563-C5713BD860F6}"/>
              </a:ext>
            </a:extLst>
          </p:cNvPr>
          <p:cNvSpPr txBox="1"/>
          <p:nvPr/>
        </p:nvSpPr>
        <p:spPr>
          <a:xfrm>
            <a:off x="3700983" y="4014065"/>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44" name="Table 43">
            <a:extLst>
              <a:ext uri="{FF2B5EF4-FFF2-40B4-BE49-F238E27FC236}">
                <a16:creationId xmlns:a16="http://schemas.microsoft.com/office/drawing/2014/main" id="{8FE3AF9D-0034-BB48-8D80-5EEF7924A8E3}"/>
              </a:ext>
            </a:extLst>
          </p:cNvPr>
          <p:cNvGraphicFramePr>
            <a:graphicFrameLocks noGrp="1"/>
          </p:cNvGraphicFramePr>
          <p:nvPr>
            <p:extLst>
              <p:ext uri="{D42A27DB-BD31-4B8C-83A1-F6EECF244321}">
                <p14:modId xmlns:p14="http://schemas.microsoft.com/office/powerpoint/2010/main" val="2908066552"/>
              </p:ext>
            </p:extLst>
          </p:nvPr>
        </p:nvGraphicFramePr>
        <p:xfrm>
          <a:off x="2618710" y="336298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45" name="TextBox 44">
            <a:extLst>
              <a:ext uri="{FF2B5EF4-FFF2-40B4-BE49-F238E27FC236}">
                <a16:creationId xmlns:a16="http://schemas.microsoft.com/office/drawing/2014/main" id="{DCE73603-7DAB-214C-9191-92C8419239D0}"/>
              </a:ext>
            </a:extLst>
          </p:cNvPr>
          <p:cNvSpPr txBox="1"/>
          <p:nvPr/>
        </p:nvSpPr>
        <p:spPr>
          <a:xfrm>
            <a:off x="3080075" y="3299683"/>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z</a:t>
            </a:r>
            <a:r>
              <a:rPr lang="en-US" sz="2797" i="1" baseline="-25000" dirty="0" err="1">
                <a:latin typeface="Times New Roman" panose="02020603050405020304" pitchFamily="18" charset="0"/>
                <a:cs typeface="Times New Roman" panose="02020603050405020304" pitchFamily="18" charset="0"/>
              </a:rPr>
              <a:t>i</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B0E6F50-36DB-D942-97C3-7F75BF273DCC}"/>
                  </a:ext>
                </a:extLst>
              </p:cNvPr>
              <p:cNvSpPr txBox="1"/>
              <p:nvPr/>
            </p:nvSpPr>
            <p:spPr>
              <a:xfrm>
                <a:off x="5974914" y="5216830"/>
                <a:ext cx="5110621" cy="4209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𝑧</m:t>
                      </m:r>
                      <m:r>
                        <a:rPr lang="en-US" sz="2800" b="0" i="1" baseline="-25000" smtClean="0">
                          <a:latin typeface="Cambria Math" panose="02040503050406030204" pitchFamily="18" charset="0"/>
                        </a:rPr>
                        <m:t>𝑖</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𝑀</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𝑀</m:t>
                          </m:r>
                        </m:sub>
                      </m:sSub>
                    </m:oMath>
                  </m:oMathPara>
                </a14:m>
                <a:endParaRPr lang="en-US" sz="2800" baseline="-25000" dirty="0"/>
              </a:p>
            </p:txBody>
          </p:sp>
        </mc:Choice>
        <mc:Fallback xmlns="">
          <p:sp>
            <p:nvSpPr>
              <p:cNvPr id="46" name="TextBox 45">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5974914" y="5216830"/>
                <a:ext cx="5110621" cy="420949"/>
              </a:xfrm>
              <a:prstGeom prst="rect">
                <a:avLst/>
              </a:prstGeom>
              <a:blipFill>
                <a:blip r:embed="rId4"/>
                <a:stretch>
                  <a:fillRect b="-1449"/>
                </a:stretch>
              </a:blipFill>
            </p:spPr>
            <p:txBody>
              <a:bodyPr/>
              <a:lstStyle/>
              <a:p>
                <a:r>
                  <a:rPr lang="en-US">
                    <a:noFill/>
                  </a:rPr>
                  <a:t> </a:t>
                </a:r>
              </a:p>
            </p:txBody>
          </p:sp>
        </mc:Fallback>
      </mc:AlternateContent>
    </p:spTree>
    <p:extLst>
      <p:ext uri="{BB962C8B-B14F-4D97-AF65-F5344CB8AC3E}">
        <p14:creationId xmlns:p14="http://schemas.microsoft.com/office/powerpoint/2010/main" val="95321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5AA7CF0-34BE-4337-8855-A733BD7163C3}"/>
              </a:ext>
            </a:extLst>
          </p:cNvPr>
          <p:cNvGrpSpPr/>
          <p:nvPr/>
        </p:nvGrpSpPr>
        <p:grpSpPr>
          <a:xfrm>
            <a:off x="3874518" y="2352521"/>
            <a:ext cx="4442964" cy="3467839"/>
            <a:chOff x="7226070" y="2540647"/>
            <a:chExt cx="4199892" cy="3135746"/>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858F1B0-66A5-475B-B04B-50D557943658}"/>
                    </a:ext>
                  </a:extLst>
                </p:cNvPr>
                <p:cNvSpPr txBox="1"/>
                <p:nvPr/>
              </p:nvSpPr>
              <p:spPr>
                <a:xfrm>
                  <a:off x="7752633" y="2540647"/>
                  <a:ext cx="2941689" cy="389219"/>
                </a:xfrm>
                <a:prstGeom prst="rect">
                  <a:avLst/>
                </a:prstGeom>
                <a:noFill/>
              </p:spPr>
              <p:txBody>
                <a:bodyPr wrap="none" lIns="0" tIns="0" rIns="0" bIns="0" rtlCol="0">
                  <a:spAutoFit/>
                </a:bodyPr>
                <a:lstStyle/>
                <a:p>
                  <a14:m>
                    <m:oMath xmlns:m="http://schemas.openxmlformats.org/officeDocument/2006/math">
                      <m:r>
                        <a:rPr lang="en-US" sz="2797" i="1">
                          <a:latin typeface="Cambria Math" panose="02040503050406030204" pitchFamily="18" charset="0"/>
                        </a:rPr>
                        <m:t>𝑝</m:t>
                      </m:r>
                      <m:d>
                        <m:dPr>
                          <m:ctrlPr>
                            <a:rPr lang="en-US" sz="2797" i="1">
                              <a:latin typeface="Cambria Math" panose="02040503050406030204" pitchFamily="18" charset="0"/>
                            </a:rPr>
                          </m:ctrlPr>
                        </m:dPr>
                        <m:e>
                          <m:sSub>
                            <m:sSubPr>
                              <m:ctrlPr>
                                <a:rPr lang="en-US" sz="2797" i="1">
                                  <a:latin typeface="Cambria Math" panose="02040503050406030204" pitchFamily="18" charset="0"/>
                                </a:rPr>
                              </m:ctrlPr>
                            </m:sSubPr>
                            <m:e>
                              <m:r>
                                <a:rPr lang="en-US" sz="2797" i="1">
                                  <a:latin typeface="Cambria Math" panose="02040503050406030204" pitchFamily="18" charset="0"/>
                                </a:rPr>
                                <m:t>𝑦</m:t>
                              </m:r>
                            </m:e>
                            <m:sub>
                              <m:r>
                                <a:rPr lang="en-US" sz="2797" i="1">
                                  <a:latin typeface="Cambria Math" panose="02040503050406030204" pitchFamily="18" charset="0"/>
                                </a:rPr>
                                <m:t>𝑖</m:t>
                              </m:r>
                            </m:sub>
                          </m:sSub>
                          <m:r>
                            <a:rPr lang="en-US" sz="2797" i="1">
                              <a:latin typeface="Cambria Math" panose="02040503050406030204" pitchFamily="18" charset="0"/>
                            </a:rPr>
                            <m:t>=1</m:t>
                          </m:r>
                        </m:e>
                        <m:e>
                          <m:sSub>
                            <m:sSubPr>
                              <m:ctrlPr>
                                <a:rPr lang="en-US" sz="2797" i="1">
                                  <a:latin typeface="Cambria Math" panose="02040503050406030204" pitchFamily="18" charset="0"/>
                                </a:rPr>
                              </m:ctrlPr>
                            </m:sSubPr>
                            <m:e>
                              <m:r>
                                <a:rPr lang="en-US" sz="2797" i="1">
                                  <a:latin typeface="Cambria Math" panose="02040503050406030204" pitchFamily="18" charset="0"/>
                                </a:rPr>
                                <m:t>𝑥</m:t>
                              </m:r>
                            </m:e>
                            <m:sub>
                              <m:r>
                                <a:rPr lang="en-US" sz="2797" i="1">
                                  <a:latin typeface="Cambria Math" panose="02040503050406030204" pitchFamily="18" charset="0"/>
                                </a:rPr>
                                <m:t>𝑖</m:t>
                              </m:r>
                            </m:sub>
                          </m:sSub>
                        </m:e>
                      </m:d>
                      <m:r>
                        <a:rPr lang="en-US" sz="2797" i="1">
                          <a:latin typeface="Cambria Math" panose="02040503050406030204" pitchFamily="18" charset="0"/>
                        </a:rPr>
                        <m:t>=</m:t>
                      </m:r>
                      <m:r>
                        <a:rPr lang="en-US" sz="2797" i="1">
                          <a:latin typeface="Cambria Math" panose="02040503050406030204" pitchFamily="18" charset="0"/>
                        </a:rPr>
                        <m:t>𝜎</m:t>
                      </m:r>
                      <m:r>
                        <a:rPr lang="en-US" sz="2797" i="1">
                          <a:latin typeface="Cambria Math" panose="02040503050406030204" pitchFamily="18" charset="0"/>
                        </a:rPr>
                        <m:t>(</m:t>
                      </m:r>
                      <m:sSub>
                        <m:sSubPr>
                          <m:ctrlPr>
                            <a:rPr lang="en-US" sz="2797" i="1">
                              <a:latin typeface="Cambria Math" panose="02040503050406030204" pitchFamily="18" charset="0"/>
                            </a:rPr>
                          </m:ctrlPr>
                        </m:sSubPr>
                        <m:e>
                          <m:r>
                            <a:rPr lang="en-US" sz="2797" i="1">
                              <a:latin typeface="Cambria Math" panose="02040503050406030204" pitchFamily="18" charset="0"/>
                            </a:rPr>
                            <m:t>𝑧</m:t>
                          </m:r>
                        </m:e>
                        <m:sub>
                          <m:r>
                            <a:rPr lang="en-US" sz="2797" i="1">
                              <a:latin typeface="Cambria Math" panose="02040503050406030204" pitchFamily="18" charset="0"/>
                            </a:rPr>
                            <m:t>𝑖</m:t>
                          </m:r>
                        </m:sub>
                      </m:sSub>
                    </m:oMath>
                  </a14:m>
                  <a:r>
                    <a:rPr lang="en-US" sz="2797" dirty="0"/>
                    <a:t>)</a:t>
                  </a:r>
                </a:p>
              </p:txBody>
            </p:sp>
          </mc:Choice>
          <mc:Fallback xmlns="">
            <p:sp>
              <p:nvSpPr>
                <p:cNvPr id="37" name="TextBox 36">
                  <a:extLst>
                    <a:ext uri="{FF2B5EF4-FFF2-40B4-BE49-F238E27FC236}">
                      <a16:creationId xmlns:a16="http://schemas.microsoft.com/office/drawing/2014/main" id="{9858F1B0-66A5-475B-B04B-50D557943658}"/>
                    </a:ext>
                  </a:extLst>
                </p:cNvPr>
                <p:cNvSpPr txBox="1">
                  <a:spLocks noRot="1" noChangeAspect="1" noMove="1" noResize="1" noEditPoints="1" noAdjustHandles="1" noChangeArrowheads="1" noChangeShapeType="1" noTextEdit="1"/>
                </p:cNvSpPr>
                <p:nvPr/>
              </p:nvSpPr>
              <p:spPr>
                <a:xfrm>
                  <a:off x="7752633" y="2540647"/>
                  <a:ext cx="2941689" cy="389219"/>
                </a:xfrm>
                <a:prstGeom prst="rect">
                  <a:avLst/>
                </a:prstGeom>
                <a:blipFill>
                  <a:blip r:embed="rId4"/>
                  <a:stretch>
                    <a:fillRect l="-3659" t="-22857" r="-5691" b="-45714"/>
                  </a:stretch>
                </a:blipFill>
              </p:spPr>
              <p:txBody>
                <a:bodyPr/>
                <a:lstStyle/>
                <a:p>
                  <a:r>
                    <a:rPr lang="en-US">
                      <a:noFill/>
                    </a:rPr>
                    <a:t> </a:t>
                  </a:r>
                </a:p>
              </p:txBody>
            </p:sp>
          </mc:Fallback>
        </mc:AlternateContent>
        <p:pic>
          <p:nvPicPr>
            <p:cNvPr id="1026" name="Picture 2" descr="https://upload.wikimedia.org/wikipedia/commons/thumb/8/88/Logistic-curve.svg/320px-Logistic-curve.svg.png">
              <a:extLst>
                <a:ext uri="{FF2B5EF4-FFF2-40B4-BE49-F238E27FC236}">
                  <a16:creationId xmlns:a16="http://schemas.microsoft.com/office/drawing/2014/main" id="{3452BF06-0C57-4F54-A85B-1AF8D416E7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6070" y="3047218"/>
              <a:ext cx="3949934" cy="26291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01B1118-88CF-45F4-85EE-BBB2420AD237}"/>
                </a:ext>
              </a:extLst>
            </p:cNvPr>
            <p:cNvPicPr>
              <a:picLocks noChangeAspect="1"/>
            </p:cNvPicPr>
            <p:nvPr/>
          </p:nvPicPr>
          <p:blipFill>
            <a:blip r:embed="rId6"/>
            <a:stretch>
              <a:fillRect/>
            </a:stretch>
          </p:blipFill>
          <p:spPr>
            <a:xfrm>
              <a:off x="11176004" y="5224225"/>
              <a:ext cx="249958" cy="249958"/>
            </a:xfrm>
            <a:prstGeom prst="rect">
              <a:avLst/>
            </a:prstGeom>
          </p:spPr>
        </p:pic>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C3725D9B-7183-2D4D-B932-B1D038E125AD}"/>
                  </a:ext>
                </a:extLst>
              </p:cNvPr>
              <p:cNvSpPr/>
              <p:nvPr/>
            </p:nvSpPr>
            <p:spPr>
              <a:xfrm>
                <a:off x="3309252" y="3969798"/>
                <a:ext cx="898003" cy="497957"/>
              </a:xfrm>
              <a:prstGeom prst="rect">
                <a:avLst/>
              </a:prstGeom>
            </p:spPr>
            <p:txBody>
              <a:bodyPr wrap="none">
                <a:spAutoFit/>
              </a:bodyPr>
              <a:lstStyle/>
              <a:p>
                <a14:m>
                  <m:oMath xmlns:m="http://schemas.openxmlformats.org/officeDocument/2006/math">
                    <m:r>
                      <a:rPr lang="en-US" sz="2636" i="1">
                        <a:latin typeface="Cambria Math" panose="02040503050406030204" pitchFamily="18" charset="0"/>
                      </a:rPr>
                      <m:t>𝜎</m:t>
                    </m:r>
                    <m:r>
                      <a:rPr lang="en-US" sz="2636" i="1">
                        <a:latin typeface="Cambria Math" panose="02040503050406030204" pitchFamily="18" charset="0"/>
                      </a:rPr>
                      <m:t>(</m:t>
                    </m:r>
                    <m:sSub>
                      <m:sSubPr>
                        <m:ctrlPr>
                          <a:rPr lang="en-US" sz="2636" i="1">
                            <a:latin typeface="Cambria Math" panose="02040503050406030204" pitchFamily="18" charset="0"/>
                          </a:rPr>
                        </m:ctrlPr>
                      </m:sSubPr>
                      <m:e>
                        <m:r>
                          <a:rPr lang="en-US" sz="2636" i="1">
                            <a:latin typeface="Cambria Math" panose="02040503050406030204" pitchFamily="18" charset="0"/>
                          </a:rPr>
                          <m:t>𝑧</m:t>
                        </m:r>
                      </m:e>
                      <m:sub>
                        <m:r>
                          <a:rPr lang="en-US" sz="2636" i="1">
                            <a:latin typeface="Cambria Math" panose="02040503050406030204" pitchFamily="18" charset="0"/>
                          </a:rPr>
                          <m:t>𝑖</m:t>
                        </m:r>
                      </m:sub>
                    </m:sSub>
                  </m:oMath>
                </a14:m>
                <a:r>
                  <a:rPr lang="en-US" sz="2636" dirty="0"/>
                  <a:t>)</a:t>
                </a:r>
              </a:p>
            </p:txBody>
          </p:sp>
        </mc:Choice>
        <mc:Fallback xmlns="">
          <p:sp>
            <p:nvSpPr>
              <p:cNvPr id="2" name="Rectangle 1">
                <a:extLst>
                  <a:ext uri="{FF2B5EF4-FFF2-40B4-BE49-F238E27FC236}">
                    <a16:creationId xmlns:a16="http://schemas.microsoft.com/office/drawing/2014/main" id="{C3725D9B-7183-2D4D-B932-B1D038E125AD}"/>
                  </a:ext>
                </a:extLst>
              </p:cNvPr>
              <p:cNvSpPr>
                <a:spLocks noRot="1" noChangeAspect="1" noMove="1" noResize="1" noEditPoints="1" noAdjustHandles="1" noChangeArrowheads="1" noChangeShapeType="1" noTextEdit="1"/>
              </p:cNvSpPr>
              <p:nvPr/>
            </p:nvSpPr>
            <p:spPr>
              <a:xfrm>
                <a:off x="3309252" y="3969798"/>
                <a:ext cx="898003" cy="497957"/>
              </a:xfrm>
              <a:prstGeom prst="rect">
                <a:avLst/>
              </a:prstGeom>
              <a:blipFill>
                <a:blip r:embed="rId7"/>
                <a:stretch>
                  <a:fillRect t="-10000" r="-11268" b="-30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5F8CE4F-89F3-2A45-813F-57D8FC5DF319}"/>
              </a:ext>
            </a:extLst>
          </p:cNvPr>
          <p:cNvSpPr txBox="1"/>
          <p:nvPr/>
        </p:nvSpPr>
        <p:spPr>
          <a:xfrm>
            <a:off x="9339735" y="2536979"/>
            <a:ext cx="2184252" cy="1309205"/>
          </a:xfrm>
          <a:prstGeom prst="rect">
            <a:avLst/>
          </a:prstGeom>
          <a:noFill/>
        </p:spPr>
        <p:txBody>
          <a:bodyPr wrap="none" rtlCol="0">
            <a:spAutoFit/>
          </a:bodyPr>
          <a:lstStyle/>
          <a:p>
            <a:r>
              <a:rPr lang="en-US" sz="2636" dirty="0"/>
              <a:t>Extra Constant</a:t>
            </a:r>
          </a:p>
          <a:p>
            <a:r>
              <a:rPr lang="en-US" sz="2636" dirty="0"/>
              <a:t>(i.e. intercept)</a:t>
            </a:r>
          </a:p>
          <a:p>
            <a:r>
              <a:rPr lang="en-US" sz="2636" dirty="0"/>
              <a:t>(i.e. bias)</a:t>
            </a:r>
          </a:p>
        </p:txBody>
      </p:sp>
      <p:cxnSp>
        <p:nvCxnSpPr>
          <p:cNvPr id="7" name="Straight Arrow Connector 6">
            <a:extLst>
              <a:ext uri="{FF2B5EF4-FFF2-40B4-BE49-F238E27FC236}">
                <a16:creationId xmlns:a16="http://schemas.microsoft.com/office/drawing/2014/main" id="{F8DE1F5E-5F04-C44B-8C0E-1BCBB74DDB10}"/>
              </a:ext>
            </a:extLst>
          </p:cNvPr>
          <p:cNvCxnSpPr>
            <a:cxnSpLocks/>
          </p:cNvCxnSpPr>
          <p:nvPr/>
        </p:nvCxnSpPr>
        <p:spPr>
          <a:xfrm flipH="1" flipV="1">
            <a:off x="9035243" y="1972316"/>
            <a:ext cx="295104" cy="595424"/>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B0E6F50-36DB-D942-97C3-7F75BF273DCC}"/>
                  </a:ext>
                </a:extLst>
              </p:cNvPr>
              <p:cNvSpPr txBox="1"/>
              <p:nvPr/>
            </p:nvSpPr>
            <p:spPr>
              <a:xfrm>
                <a:off x="2597226" y="1433445"/>
                <a:ext cx="6733121" cy="4209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𝑧</m:t>
                      </m:r>
                      <m:r>
                        <a:rPr lang="en-US" sz="2800" b="0" i="1" baseline="-25000" smtClean="0">
                          <a:latin typeface="Cambria Math" panose="02040503050406030204" pitchFamily="18" charset="0"/>
                        </a:rPr>
                        <m:t>𝑖</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𝑀</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𝑀</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0</m:t>
                          </m:r>
                        </m:sub>
                      </m:sSub>
                    </m:oMath>
                  </m:oMathPara>
                </a14:m>
                <a:endParaRPr lang="en-US" sz="2800" baseline="-25000" dirty="0"/>
              </a:p>
            </p:txBody>
          </p:sp>
        </mc:Choice>
        <mc:Fallback xmlns="">
          <p:sp>
            <p:nvSpPr>
              <p:cNvPr id="11" name="TextBox 10">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2597226" y="1433445"/>
                <a:ext cx="6733121" cy="420949"/>
              </a:xfrm>
              <a:prstGeom prst="rect">
                <a:avLst/>
              </a:prstGeom>
              <a:blipFill>
                <a:blip r:embed="rId8"/>
                <a:stretch>
                  <a:fillRect b="-1449"/>
                </a:stretch>
              </a:blipFill>
            </p:spPr>
            <p:txBody>
              <a:bodyPr/>
              <a:lstStyle/>
              <a:p>
                <a:r>
                  <a:rPr lang="en-US">
                    <a:noFill/>
                  </a:rPr>
                  <a:t> </a:t>
                </a:r>
              </a:p>
            </p:txBody>
          </p:sp>
        </mc:Fallback>
      </mc:AlternateContent>
      <p:sp>
        <p:nvSpPr>
          <p:cNvPr id="13" name="Title 1">
            <a:extLst>
              <a:ext uri="{FF2B5EF4-FFF2-40B4-BE49-F238E27FC236}">
                <a16:creationId xmlns:a16="http://schemas.microsoft.com/office/drawing/2014/main" id="{B458246D-1AA2-0B46-8422-C80506A22939}"/>
              </a:ext>
            </a:extLst>
          </p:cNvPr>
          <p:cNvSpPr>
            <a:spLocks noGrp="1"/>
          </p:cNvSpPr>
          <p:nvPr>
            <p:ph type="title"/>
          </p:nvPr>
        </p:nvSpPr>
        <p:spPr>
          <a:xfrm>
            <a:off x="609600" y="80840"/>
            <a:ext cx="10972800" cy="1143000"/>
          </a:xfrm>
        </p:spPr>
        <p:txBody>
          <a:bodyPr/>
          <a:lstStyle/>
          <a:p>
            <a:r>
              <a:rPr lang="en-US" dirty="0"/>
              <a:t>Convert to a Probability</a:t>
            </a:r>
          </a:p>
        </p:txBody>
      </p:sp>
    </p:spTree>
    <p:extLst>
      <p:ext uri="{BB962C8B-B14F-4D97-AF65-F5344CB8AC3E}">
        <p14:creationId xmlns:p14="http://schemas.microsoft.com/office/powerpoint/2010/main" val="300175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26B8-EEFD-3948-ABD1-50A09B06383F}"/>
              </a:ext>
            </a:extLst>
          </p:cNvPr>
          <p:cNvSpPr>
            <a:spLocks noGrp="1"/>
          </p:cNvSpPr>
          <p:nvPr>
            <p:ph type="title"/>
          </p:nvPr>
        </p:nvSpPr>
        <p:spPr/>
        <p:txBody>
          <a:bodyPr>
            <a:normAutofit/>
          </a:bodyPr>
          <a:lstStyle/>
          <a:p>
            <a:r>
              <a:rPr lang="en-US" sz="4267" dirty="0"/>
              <a:t>Overview of Applied Data Science Course</a:t>
            </a:r>
          </a:p>
        </p:txBody>
      </p:sp>
      <p:sp>
        <p:nvSpPr>
          <p:cNvPr id="3" name="Content Placeholder 2">
            <a:extLst>
              <a:ext uri="{FF2B5EF4-FFF2-40B4-BE49-F238E27FC236}">
                <a16:creationId xmlns:a16="http://schemas.microsoft.com/office/drawing/2014/main" id="{43C4A978-9D21-5940-B796-66B6DE3A9B9D}"/>
              </a:ext>
            </a:extLst>
          </p:cNvPr>
          <p:cNvSpPr>
            <a:spLocks noGrp="1"/>
          </p:cNvSpPr>
          <p:nvPr>
            <p:ph idx="1"/>
          </p:nvPr>
        </p:nvSpPr>
        <p:spPr>
          <a:xfrm>
            <a:off x="425885" y="1580478"/>
            <a:ext cx="11340230" cy="4605870"/>
          </a:xfrm>
        </p:spPr>
        <p:txBody>
          <a:bodyPr>
            <a:noAutofit/>
          </a:bodyPr>
          <a:lstStyle/>
          <a:p>
            <a:r>
              <a:rPr lang="en-US" sz="2667" dirty="0"/>
              <a:t>We will focus on current data science methods and their applications</a:t>
            </a:r>
          </a:p>
          <a:p>
            <a:endParaRPr lang="en-US" sz="2667" dirty="0"/>
          </a:p>
          <a:p>
            <a:pPr lvl="1"/>
            <a:r>
              <a:rPr lang="en-US" sz="2667" dirty="0"/>
              <a:t>What are data science, machine learning, and artificial intelligence; and how do they differ from statistics?</a:t>
            </a:r>
          </a:p>
          <a:p>
            <a:pPr lvl="1"/>
            <a:r>
              <a:rPr lang="en-US" sz="2667" dirty="0"/>
              <a:t>How do these techniques work, and what kinds of problems can they solve? </a:t>
            </a:r>
          </a:p>
          <a:p>
            <a:pPr lvl="1"/>
            <a:r>
              <a:rPr lang="en-US" sz="2667" dirty="0"/>
              <a:t>How can we develop our own data science models or projects?</a:t>
            </a:r>
          </a:p>
          <a:p>
            <a:endParaRPr lang="en-US" sz="2667" dirty="0"/>
          </a:p>
          <a:p>
            <a:r>
              <a:rPr lang="en-US" sz="2667" dirty="0"/>
              <a:t>Study algorithms that </a:t>
            </a:r>
            <a:r>
              <a:rPr lang="en-US" sz="2667" i="1" dirty="0"/>
              <a:t>learn</a:t>
            </a:r>
            <a:r>
              <a:rPr lang="en-US" sz="2667" dirty="0"/>
              <a:t> from data to make predictions or decisions</a:t>
            </a:r>
          </a:p>
        </p:txBody>
      </p:sp>
    </p:spTree>
    <p:extLst>
      <p:ext uri="{BB962C8B-B14F-4D97-AF65-F5344CB8AC3E}">
        <p14:creationId xmlns:p14="http://schemas.microsoft.com/office/powerpoint/2010/main" val="1812929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5AA7CF0-34BE-4337-8855-A733BD7163C3}"/>
              </a:ext>
            </a:extLst>
          </p:cNvPr>
          <p:cNvGrpSpPr/>
          <p:nvPr/>
        </p:nvGrpSpPr>
        <p:grpSpPr>
          <a:xfrm>
            <a:off x="1040887" y="2107102"/>
            <a:ext cx="4718921" cy="3712461"/>
            <a:chOff x="7037619" y="2319452"/>
            <a:chExt cx="4460752" cy="3356941"/>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858F1B0-66A5-475B-B04B-50D557943658}"/>
                    </a:ext>
                  </a:extLst>
                </p:cNvPr>
                <p:cNvSpPr txBox="1"/>
                <p:nvPr/>
              </p:nvSpPr>
              <p:spPr>
                <a:xfrm>
                  <a:off x="7037619" y="2319452"/>
                  <a:ext cx="4460752" cy="630298"/>
                </a:xfrm>
                <a:prstGeom prst="rect">
                  <a:avLst/>
                </a:prstGeom>
                <a:noFill/>
              </p:spPr>
              <p:txBody>
                <a:bodyPr wrap="none" lIns="0" tIns="0" rIns="0" bIns="0" rtlCol="0">
                  <a:spAutoFit/>
                </a:bodyPr>
                <a:lstStyle/>
                <a:p>
                  <a14:m>
                    <m:oMath xmlns:m="http://schemas.openxmlformats.org/officeDocument/2006/math">
                      <m:r>
                        <a:rPr lang="en-US" sz="2797" i="1">
                          <a:latin typeface="Cambria Math" panose="02040503050406030204" pitchFamily="18" charset="0"/>
                        </a:rPr>
                        <m:t>𝑝</m:t>
                      </m:r>
                      <m:d>
                        <m:dPr>
                          <m:ctrlPr>
                            <a:rPr lang="en-US" sz="2797" i="1">
                              <a:latin typeface="Cambria Math" panose="02040503050406030204" pitchFamily="18" charset="0"/>
                            </a:rPr>
                          </m:ctrlPr>
                        </m:dPr>
                        <m:e>
                          <m:sSub>
                            <m:sSubPr>
                              <m:ctrlPr>
                                <a:rPr lang="en-US" sz="2797" i="1">
                                  <a:latin typeface="Cambria Math" panose="02040503050406030204" pitchFamily="18" charset="0"/>
                                </a:rPr>
                              </m:ctrlPr>
                            </m:sSubPr>
                            <m:e>
                              <m:r>
                                <a:rPr lang="en-US" sz="2797" i="1">
                                  <a:latin typeface="Cambria Math" panose="02040503050406030204" pitchFamily="18" charset="0"/>
                                </a:rPr>
                                <m:t>𝑦</m:t>
                              </m:r>
                            </m:e>
                            <m:sub>
                              <m:r>
                                <a:rPr lang="en-US" sz="2797" i="1">
                                  <a:latin typeface="Cambria Math" panose="02040503050406030204" pitchFamily="18" charset="0"/>
                                </a:rPr>
                                <m:t>𝑖</m:t>
                              </m:r>
                            </m:sub>
                          </m:sSub>
                          <m:r>
                            <a:rPr lang="en-US" sz="2797" i="1">
                              <a:latin typeface="Cambria Math" panose="02040503050406030204" pitchFamily="18" charset="0"/>
                            </a:rPr>
                            <m:t>=1</m:t>
                          </m:r>
                        </m:e>
                        <m:e>
                          <m:sSub>
                            <m:sSubPr>
                              <m:ctrlPr>
                                <a:rPr lang="en-US" sz="2797" i="1">
                                  <a:latin typeface="Cambria Math" panose="02040503050406030204" pitchFamily="18" charset="0"/>
                                </a:rPr>
                              </m:ctrlPr>
                            </m:sSubPr>
                            <m:e>
                              <m:r>
                                <a:rPr lang="en-US" sz="2797" i="1">
                                  <a:latin typeface="Cambria Math" panose="02040503050406030204" pitchFamily="18" charset="0"/>
                                </a:rPr>
                                <m:t>𝑥</m:t>
                              </m:r>
                            </m:e>
                            <m:sub>
                              <m:r>
                                <a:rPr lang="en-US" sz="2797" i="1">
                                  <a:latin typeface="Cambria Math" panose="02040503050406030204" pitchFamily="18" charset="0"/>
                                </a:rPr>
                                <m:t>𝑖</m:t>
                              </m:r>
                            </m:sub>
                          </m:sSub>
                        </m:e>
                      </m:d>
                      <m:r>
                        <a:rPr lang="en-US" sz="2797" i="1">
                          <a:latin typeface="Cambria Math" panose="02040503050406030204" pitchFamily="18" charset="0"/>
                        </a:rPr>
                        <m:t>=</m:t>
                      </m:r>
                      <m:r>
                        <a:rPr lang="en-US" sz="2797" i="1">
                          <a:latin typeface="Cambria Math" panose="02040503050406030204" pitchFamily="18" charset="0"/>
                        </a:rPr>
                        <m:t>𝜎</m:t>
                      </m:r>
                      <m:r>
                        <a:rPr lang="en-US" sz="2797" i="1">
                          <a:latin typeface="Cambria Math" panose="02040503050406030204" pitchFamily="18" charset="0"/>
                        </a:rPr>
                        <m:t>(</m:t>
                      </m:r>
                      <m:sSub>
                        <m:sSubPr>
                          <m:ctrlPr>
                            <a:rPr lang="en-US" sz="2797" i="1">
                              <a:latin typeface="Cambria Math" panose="02040503050406030204" pitchFamily="18" charset="0"/>
                            </a:rPr>
                          </m:ctrlPr>
                        </m:sSubPr>
                        <m:e>
                          <m:r>
                            <a:rPr lang="en-US" sz="2797" i="1">
                              <a:latin typeface="Cambria Math" panose="02040503050406030204" pitchFamily="18" charset="0"/>
                            </a:rPr>
                            <m:t>𝑧</m:t>
                          </m:r>
                        </m:e>
                        <m:sub>
                          <m:r>
                            <a:rPr lang="en-US" sz="2797" i="1">
                              <a:latin typeface="Cambria Math" panose="02040503050406030204" pitchFamily="18" charset="0"/>
                            </a:rPr>
                            <m:t>𝑖</m:t>
                          </m:r>
                        </m:sub>
                      </m:sSub>
                    </m:oMath>
                  </a14:m>
                  <a:r>
                    <a:rPr lang="en-US" sz="2797" dirty="0"/>
                    <a:t>)</a:t>
                  </a:r>
                  <a14:m>
                    <m:oMath xmlns:m="http://schemas.openxmlformats.org/officeDocument/2006/math">
                      <m:r>
                        <a:rPr lang="en-US" sz="2797" i="1">
                          <a:latin typeface="Cambria Math" panose="02040503050406030204" pitchFamily="18" charset="0"/>
                        </a:rPr>
                        <m:t>=</m:t>
                      </m:r>
                      <m:f>
                        <m:fPr>
                          <m:ctrlPr>
                            <a:rPr lang="en-US" sz="2797" i="1">
                              <a:latin typeface="Cambria Math" panose="02040503050406030204" pitchFamily="18" charset="0"/>
                            </a:rPr>
                          </m:ctrlPr>
                        </m:fPr>
                        <m:num>
                          <m:func>
                            <m:funcPr>
                              <m:ctrlPr>
                                <a:rPr lang="en-US" sz="2797" i="1">
                                  <a:latin typeface="Cambria Math" panose="02040503050406030204" pitchFamily="18" charset="0"/>
                                </a:rPr>
                              </m:ctrlPr>
                            </m:funcPr>
                            <m:fName>
                              <m:r>
                                <m:rPr>
                                  <m:sty m:val="p"/>
                                </m:rPr>
                                <a:rPr lang="en-US" sz="2797">
                                  <a:latin typeface="Cambria Math" panose="02040503050406030204" pitchFamily="18" charset="0"/>
                                </a:rPr>
                                <m:t>exp</m:t>
                              </m:r>
                            </m:fName>
                            <m:e>
                              <m:d>
                                <m:dPr>
                                  <m:ctrlPr>
                                    <a:rPr lang="en-US" sz="2797" i="1">
                                      <a:latin typeface="Cambria Math" panose="02040503050406030204" pitchFamily="18" charset="0"/>
                                    </a:rPr>
                                  </m:ctrlPr>
                                </m:dPr>
                                <m:e>
                                  <m:sSub>
                                    <m:sSubPr>
                                      <m:ctrlPr>
                                        <a:rPr lang="en-US" sz="2797" i="1">
                                          <a:latin typeface="Cambria Math" panose="02040503050406030204" pitchFamily="18" charset="0"/>
                                        </a:rPr>
                                      </m:ctrlPr>
                                    </m:sSubPr>
                                    <m:e>
                                      <m:r>
                                        <a:rPr lang="en-US" sz="2797" i="1">
                                          <a:latin typeface="Cambria Math" panose="02040503050406030204" pitchFamily="18" charset="0"/>
                                        </a:rPr>
                                        <m:t>𝑧</m:t>
                                      </m:r>
                                    </m:e>
                                    <m:sub>
                                      <m:r>
                                        <a:rPr lang="en-US" sz="2797" i="1">
                                          <a:latin typeface="Cambria Math" panose="02040503050406030204" pitchFamily="18" charset="0"/>
                                        </a:rPr>
                                        <m:t>𝑖</m:t>
                                      </m:r>
                                    </m:sub>
                                  </m:sSub>
                                </m:e>
                              </m:d>
                            </m:e>
                          </m:func>
                        </m:num>
                        <m:den>
                          <m:r>
                            <a:rPr lang="en-US" sz="2797" i="1">
                              <a:latin typeface="Cambria Math" panose="02040503050406030204" pitchFamily="18" charset="0"/>
                            </a:rPr>
                            <m:t>1+</m:t>
                          </m:r>
                          <m:func>
                            <m:funcPr>
                              <m:ctrlPr>
                                <a:rPr lang="en-US" sz="2797" i="1">
                                  <a:latin typeface="Cambria Math" panose="02040503050406030204" pitchFamily="18" charset="0"/>
                                </a:rPr>
                              </m:ctrlPr>
                            </m:funcPr>
                            <m:fName>
                              <m:r>
                                <m:rPr>
                                  <m:sty m:val="p"/>
                                </m:rPr>
                                <a:rPr lang="en-US" sz="2797">
                                  <a:latin typeface="Cambria Math" panose="02040503050406030204" pitchFamily="18" charset="0"/>
                                </a:rPr>
                                <m:t>exp</m:t>
                              </m:r>
                            </m:fName>
                            <m:e>
                              <m:d>
                                <m:dPr>
                                  <m:ctrlPr>
                                    <a:rPr lang="en-US" sz="2797" i="1">
                                      <a:latin typeface="Cambria Math" panose="02040503050406030204" pitchFamily="18" charset="0"/>
                                    </a:rPr>
                                  </m:ctrlPr>
                                </m:dPr>
                                <m:e>
                                  <m:sSub>
                                    <m:sSubPr>
                                      <m:ctrlPr>
                                        <a:rPr lang="en-US" sz="2797" i="1">
                                          <a:latin typeface="Cambria Math" panose="02040503050406030204" pitchFamily="18" charset="0"/>
                                        </a:rPr>
                                      </m:ctrlPr>
                                    </m:sSubPr>
                                    <m:e>
                                      <m:r>
                                        <a:rPr lang="en-US" sz="2797" i="1">
                                          <a:latin typeface="Cambria Math" panose="02040503050406030204" pitchFamily="18" charset="0"/>
                                        </a:rPr>
                                        <m:t>𝑧</m:t>
                                      </m:r>
                                    </m:e>
                                    <m:sub>
                                      <m:r>
                                        <a:rPr lang="en-US" sz="2797" i="1">
                                          <a:latin typeface="Cambria Math" panose="02040503050406030204" pitchFamily="18" charset="0"/>
                                        </a:rPr>
                                        <m:t>𝑖</m:t>
                                      </m:r>
                                    </m:sub>
                                  </m:sSub>
                                </m:e>
                              </m:d>
                            </m:e>
                          </m:func>
                        </m:den>
                      </m:f>
                    </m:oMath>
                  </a14:m>
                  <a:endParaRPr lang="en-US" sz="2797" dirty="0"/>
                </a:p>
              </p:txBody>
            </p:sp>
          </mc:Choice>
          <mc:Fallback xmlns="">
            <p:sp>
              <p:nvSpPr>
                <p:cNvPr id="37" name="TextBox 36">
                  <a:extLst>
                    <a:ext uri="{FF2B5EF4-FFF2-40B4-BE49-F238E27FC236}">
                      <a16:creationId xmlns:a16="http://schemas.microsoft.com/office/drawing/2014/main" id="{9858F1B0-66A5-475B-B04B-50D557943658}"/>
                    </a:ext>
                  </a:extLst>
                </p:cNvPr>
                <p:cNvSpPr txBox="1">
                  <a:spLocks noRot="1" noChangeAspect="1" noMove="1" noResize="1" noEditPoints="1" noAdjustHandles="1" noChangeArrowheads="1" noChangeShapeType="1" noTextEdit="1"/>
                </p:cNvSpPr>
                <p:nvPr/>
              </p:nvSpPr>
              <p:spPr>
                <a:xfrm>
                  <a:off x="7037619" y="2319452"/>
                  <a:ext cx="4460752" cy="630298"/>
                </a:xfrm>
                <a:prstGeom prst="rect">
                  <a:avLst/>
                </a:prstGeom>
                <a:blipFill>
                  <a:blip r:embed="rId4"/>
                  <a:stretch>
                    <a:fillRect l="-2413" b="-10714"/>
                  </a:stretch>
                </a:blipFill>
              </p:spPr>
              <p:txBody>
                <a:bodyPr/>
                <a:lstStyle/>
                <a:p>
                  <a:r>
                    <a:rPr lang="en-US">
                      <a:noFill/>
                    </a:rPr>
                    <a:t> </a:t>
                  </a:r>
                </a:p>
              </p:txBody>
            </p:sp>
          </mc:Fallback>
        </mc:AlternateContent>
        <p:pic>
          <p:nvPicPr>
            <p:cNvPr id="1026" name="Picture 2" descr="https://upload.wikimedia.org/wikipedia/commons/thumb/8/88/Logistic-curve.svg/320px-Logistic-curve.svg.png">
              <a:extLst>
                <a:ext uri="{FF2B5EF4-FFF2-40B4-BE49-F238E27FC236}">
                  <a16:creationId xmlns:a16="http://schemas.microsoft.com/office/drawing/2014/main" id="{3452BF06-0C57-4F54-A85B-1AF8D416E7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6070" y="3047218"/>
              <a:ext cx="3949934" cy="26291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01B1118-88CF-45F4-85EE-BBB2420AD237}"/>
                </a:ext>
              </a:extLst>
            </p:cNvPr>
            <p:cNvPicPr>
              <a:picLocks noChangeAspect="1"/>
            </p:cNvPicPr>
            <p:nvPr/>
          </p:nvPicPr>
          <p:blipFill>
            <a:blip r:embed="rId6"/>
            <a:stretch>
              <a:fillRect/>
            </a:stretch>
          </p:blipFill>
          <p:spPr>
            <a:xfrm>
              <a:off x="11176004" y="5224225"/>
              <a:ext cx="249958" cy="249958"/>
            </a:xfrm>
            <a:prstGeom prst="rect">
              <a:avLst/>
            </a:prstGeom>
          </p:spPr>
        </p:pic>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2933D2D-79C8-40E1-8B33-F84CBDA226B8}"/>
                  </a:ext>
                </a:extLst>
              </p:cNvPr>
              <p:cNvSpPr txBox="1"/>
              <p:nvPr/>
            </p:nvSpPr>
            <p:spPr>
              <a:xfrm>
                <a:off x="6635805" y="2968112"/>
                <a:ext cx="4931099" cy="2120965"/>
              </a:xfrm>
              <a:prstGeom prst="rect">
                <a:avLst/>
              </a:prstGeom>
            </p:spPr>
            <p:txBody>
              <a:bodyPr wrap="square" rtlCol="0">
                <a:spAutoFit/>
              </a:bodyPr>
              <a:lstStyle/>
              <a:p>
                <a:pPr marL="342506" indent="-342506">
                  <a:buFont typeface="Wingdings" panose="05000000000000000000" pitchFamily="2" charset="2"/>
                  <a:buChar char="q"/>
                </a:pPr>
                <a:r>
                  <a:rPr lang="en-US" sz="2197" dirty="0"/>
                  <a:t>Large and positive </a:t>
                </a:r>
                <a14:m>
                  <m:oMath xmlns:m="http://schemas.openxmlformats.org/officeDocument/2006/math">
                    <m:sSub>
                      <m:sSubPr>
                        <m:ctrlPr>
                          <a:rPr lang="en-US" sz="2197" i="1">
                            <a:latin typeface="Cambria Math" panose="02040503050406030204" pitchFamily="18" charset="0"/>
                          </a:rPr>
                        </m:ctrlPr>
                      </m:sSubPr>
                      <m:e>
                        <m:r>
                          <a:rPr lang="en-US" sz="2197" i="1">
                            <a:latin typeface="Cambria Math" panose="02040503050406030204" pitchFamily="18" charset="0"/>
                          </a:rPr>
                          <m:t>𝑧</m:t>
                        </m:r>
                      </m:e>
                      <m:sub>
                        <m:r>
                          <a:rPr lang="en-US" sz="2197" i="1">
                            <a:latin typeface="Cambria Math" panose="02040503050406030204" pitchFamily="18" charset="0"/>
                          </a:rPr>
                          <m:t>𝑖</m:t>
                        </m:r>
                      </m:sub>
                    </m:sSub>
                  </m:oMath>
                </a14:m>
                <a:r>
                  <a:rPr lang="en-US" sz="2197" dirty="0"/>
                  <a:t> indicates that event </a:t>
                </a:r>
                <a14:m>
                  <m:oMath xmlns:m="http://schemas.openxmlformats.org/officeDocument/2006/math">
                    <m:sSub>
                      <m:sSubPr>
                        <m:ctrlPr>
                          <a:rPr lang="en-US" sz="2197" i="1">
                            <a:latin typeface="Cambria Math" panose="02040503050406030204" pitchFamily="18" charset="0"/>
                          </a:rPr>
                        </m:ctrlPr>
                      </m:sSubPr>
                      <m:e>
                        <m:r>
                          <a:rPr lang="en-US" sz="2197" i="1">
                            <a:latin typeface="Cambria Math" panose="02040503050406030204" pitchFamily="18" charset="0"/>
                          </a:rPr>
                          <m:t>𝑦</m:t>
                        </m:r>
                      </m:e>
                      <m:sub>
                        <m:r>
                          <a:rPr lang="en-US" sz="2197" i="1">
                            <a:latin typeface="Cambria Math" panose="02040503050406030204" pitchFamily="18" charset="0"/>
                          </a:rPr>
                          <m:t>𝑖</m:t>
                        </m:r>
                      </m:sub>
                    </m:sSub>
                    <m:r>
                      <a:rPr lang="en-US" sz="2197" i="1">
                        <a:latin typeface="Cambria Math" panose="02040503050406030204" pitchFamily="18" charset="0"/>
                      </a:rPr>
                      <m:t>=1</m:t>
                    </m:r>
                  </m:oMath>
                </a14:m>
                <a:r>
                  <a:rPr lang="en-US" sz="2197" dirty="0"/>
                  <a:t> is likely</a:t>
                </a:r>
              </a:p>
              <a:p>
                <a:endParaRPr lang="en-US" sz="2197" dirty="0"/>
              </a:p>
              <a:p>
                <a:endParaRPr lang="en-US" sz="2197" dirty="0"/>
              </a:p>
              <a:p>
                <a:pPr marL="342506" indent="-342506">
                  <a:buFont typeface="Wingdings" panose="05000000000000000000" pitchFamily="2" charset="2"/>
                  <a:buChar char="q"/>
                </a:pPr>
                <a:r>
                  <a:rPr lang="en-US" sz="2197" dirty="0"/>
                  <a:t>Large and negative </a:t>
                </a:r>
                <a14:m>
                  <m:oMath xmlns:m="http://schemas.openxmlformats.org/officeDocument/2006/math">
                    <m:sSub>
                      <m:sSubPr>
                        <m:ctrlPr>
                          <a:rPr lang="en-US" sz="2197" i="1">
                            <a:latin typeface="Cambria Math" panose="02040503050406030204" pitchFamily="18" charset="0"/>
                          </a:rPr>
                        </m:ctrlPr>
                      </m:sSubPr>
                      <m:e>
                        <m:r>
                          <a:rPr lang="en-US" sz="2197" i="1">
                            <a:latin typeface="Cambria Math" panose="02040503050406030204" pitchFamily="18" charset="0"/>
                          </a:rPr>
                          <m:t>𝑧</m:t>
                        </m:r>
                      </m:e>
                      <m:sub>
                        <m:r>
                          <a:rPr lang="en-US" sz="2197" i="1">
                            <a:latin typeface="Cambria Math" panose="02040503050406030204" pitchFamily="18" charset="0"/>
                          </a:rPr>
                          <m:t>𝑖</m:t>
                        </m:r>
                      </m:sub>
                    </m:sSub>
                  </m:oMath>
                </a14:m>
                <a:r>
                  <a:rPr lang="en-US" sz="2197" dirty="0"/>
                  <a:t> indicates that event </a:t>
                </a:r>
                <a14:m>
                  <m:oMath xmlns:m="http://schemas.openxmlformats.org/officeDocument/2006/math">
                    <m:sSub>
                      <m:sSubPr>
                        <m:ctrlPr>
                          <a:rPr lang="en-US" sz="2197" i="1">
                            <a:latin typeface="Cambria Math" panose="02040503050406030204" pitchFamily="18" charset="0"/>
                          </a:rPr>
                        </m:ctrlPr>
                      </m:sSubPr>
                      <m:e>
                        <m:r>
                          <a:rPr lang="en-US" sz="2197" i="1">
                            <a:latin typeface="Cambria Math" panose="02040503050406030204" pitchFamily="18" charset="0"/>
                          </a:rPr>
                          <m:t>𝑦</m:t>
                        </m:r>
                      </m:e>
                      <m:sub>
                        <m:r>
                          <a:rPr lang="en-US" sz="2197" i="1">
                            <a:latin typeface="Cambria Math" panose="02040503050406030204" pitchFamily="18" charset="0"/>
                          </a:rPr>
                          <m:t>𝑖</m:t>
                        </m:r>
                      </m:sub>
                    </m:sSub>
                    <m:r>
                      <a:rPr lang="en-US" sz="2197" i="1">
                        <a:latin typeface="Cambria Math" panose="02040503050406030204" pitchFamily="18" charset="0"/>
                      </a:rPr>
                      <m:t>=0</m:t>
                    </m:r>
                  </m:oMath>
                </a14:m>
                <a:r>
                  <a:rPr lang="en-US" sz="2197" dirty="0"/>
                  <a:t> is likely</a:t>
                </a:r>
              </a:p>
            </p:txBody>
          </p:sp>
        </mc:Choice>
        <mc:Fallback xmlns="">
          <p:sp>
            <p:nvSpPr>
              <p:cNvPr id="6" name="TextBox 5">
                <a:extLst>
                  <a:ext uri="{FF2B5EF4-FFF2-40B4-BE49-F238E27FC236}">
                    <a16:creationId xmlns:a16="http://schemas.microsoft.com/office/drawing/2014/main" id="{E2933D2D-79C8-40E1-8B33-F84CBDA226B8}"/>
                  </a:ext>
                </a:extLst>
              </p:cNvPr>
              <p:cNvSpPr txBox="1">
                <a:spLocks noRot="1" noChangeAspect="1" noMove="1" noResize="1" noEditPoints="1" noAdjustHandles="1" noChangeArrowheads="1" noChangeShapeType="1" noTextEdit="1"/>
              </p:cNvSpPr>
              <p:nvPr/>
            </p:nvSpPr>
            <p:spPr>
              <a:xfrm>
                <a:off x="6635805" y="2968112"/>
                <a:ext cx="4931099" cy="2120965"/>
              </a:xfrm>
              <a:prstGeom prst="rect">
                <a:avLst/>
              </a:prstGeom>
              <a:blipFill>
                <a:blip r:embed="rId7"/>
                <a:stretch>
                  <a:fillRect l="-1285" t="-1786"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0E6F50-36DB-D942-97C3-7F75BF273DCC}"/>
                  </a:ext>
                </a:extLst>
              </p:cNvPr>
              <p:cNvSpPr txBox="1"/>
              <p:nvPr/>
            </p:nvSpPr>
            <p:spPr>
              <a:xfrm>
                <a:off x="2597226" y="1433445"/>
                <a:ext cx="6733121" cy="4209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𝑧</m:t>
                      </m:r>
                      <m:r>
                        <a:rPr lang="en-US" sz="2800" b="0" i="1" baseline="-25000" smtClean="0">
                          <a:latin typeface="Cambria Math" panose="02040503050406030204" pitchFamily="18" charset="0"/>
                        </a:rPr>
                        <m:t>𝑖</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𝑀</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𝑀</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0</m:t>
                          </m:r>
                        </m:sub>
                      </m:sSub>
                    </m:oMath>
                  </m:oMathPara>
                </a14:m>
                <a:endParaRPr lang="en-US" sz="2800" baseline="-25000" dirty="0"/>
              </a:p>
            </p:txBody>
          </p:sp>
        </mc:Choice>
        <mc:Fallback xmlns="">
          <p:sp>
            <p:nvSpPr>
              <p:cNvPr id="10" name="TextBox 9">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2597226" y="1433445"/>
                <a:ext cx="6733121" cy="420949"/>
              </a:xfrm>
              <a:prstGeom prst="rect">
                <a:avLst/>
              </a:prstGeom>
              <a:blipFill>
                <a:blip r:embed="rId8"/>
                <a:stretch>
                  <a:fillRect b="-1449"/>
                </a:stretch>
              </a:blipFill>
            </p:spPr>
            <p:txBody>
              <a:bodyPr/>
              <a:lstStyle/>
              <a:p>
                <a:r>
                  <a:rPr lang="en-US">
                    <a:noFill/>
                  </a:rPr>
                  <a:t> </a:t>
                </a:r>
              </a:p>
            </p:txBody>
          </p:sp>
        </mc:Fallback>
      </mc:AlternateContent>
      <p:sp>
        <p:nvSpPr>
          <p:cNvPr id="11" name="Title 1">
            <a:extLst>
              <a:ext uri="{FF2B5EF4-FFF2-40B4-BE49-F238E27FC236}">
                <a16:creationId xmlns:a16="http://schemas.microsoft.com/office/drawing/2014/main" id="{B458246D-1AA2-0B46-8422-C80506A22939}"/>
              </a:ext>
            </a:extLst>
          </p:cNvPr>
          <p:cNvSpPr>
            <a:spLocks noGrp="1"/>
          </p:cNvSpPr>
          <p:nvPr>
            <p:ph type="title"/>
          </p:nvPr>
        </p:nvSpPr>
        <p:spPr>
          <a:xfrm>
            <a:off x="609600" y="80840"/>
            <a:ext cx="10972800" cy="1143000"/>
          </a:xfrm>
        </p:spPr>
        <p:txBody>
          <a:bodyPr/>
          <a:lstStyle/>
          <a:p>
            <a:r>
              <a:rPr lang="en-US" dirty="0"/>
              <a:t>Convert to a Probability</a:t>
            </a:r>
          </a:p>
        </p:txBody>
      </p:sp>
    </p:spTree>
    <p:extLst>
      <p:ext uri="{BB962C8B-B14F-4D97-AF65-F5344CB8AC3E}">
        <p14:creationId xmlns:p14="http://schemas.microsoft.com/office/powerpoint/2010/main" val="692913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609600" y="274639"/>
            <a:ext cx="10972800" cy="1143000"/>
          </a:xfrm>
        </p:spPr>
        <p:txBody>
          <a:bodyPr/>
          <a:lstStyle/>
          <a:p>
            <a:r>
              <a:rPr lang="en-US" dirty="0"/>
              <a:t>Logistic Regression</a:t>
            </a:r>
          </a:p>
        </p:txBody>
      </p:sp>
      <p:cxnSp>
        <p:nvCxnSpPr>
          <p:cNvPr id="55" name="Straight Arrow Connector 54">
            <a:extLst>
              <a:ext uri="{FF2B5EF4-FFF2-40B4-BE49-F238E27FC236}">
                <a16:creationId xmlns:a16="http://schemas.microsoft.com/office/drawing/2014/main" id="{213A1C08-7264-534B-BF7D-B870FCECD83D}"/>
              </a:ext>
            </a:extLst>
          </p:cNvPr>
          <p:cNvCxnSpPr>
            <a:cxnSpLocks/>
          </p:cNvCxnSpPr>
          <p:nvPr/>
        </p:nvCxnSpPr>
        <p:spPr>
          <a:xfrm flipV="1">
            <a:off x="2217107" y="3694430"/>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C134D0CD-BAC0-5F44-839E-0CBDCB88BB08}"/>
              </a:ext>
            </a:extLst>
          </p:cNvPr>
          <p:cNvCxnSpPr>
            <a:cxnSpLocks/>
          </p:cNvCxnSpPr>
          <p:nvPr/>
        </p:nvCxnSpPr>
        <p:spPr>
          <a:xfrm flipH="1" flipV="1">
            <a:off x="2838890" y="3694430"/>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E1DE7A53-058C-B347-BC25-AB052A7D272E}"/>
              </a:ext>
            </a:extLst>
          </p:cNvPr>
          <p:cNvCxnSpPr>
            <a:cxnSpLocks/>
          </p:cNvCxnSpPr>
          <p:nvPr/>
        </p:nvCxnSpPr>
        <p:spPr>
          <a:xfrm flipV="1">
            <a:off x="1373595" y="3694430"/>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F4049EAA-17DF-7E42-A394-6984E48ED682}"/>
              </a:ext>
            </a:extLst>
          </p:cNvPr>
          <p:cNvCxnSpPr>
            <a:cxnSpLocks/>
          </p:cNvCxnSpPr>
          <p:nvPr/>
        </p:nvCxnSpPr>
        <p:spPr>
          <a:xfrm flipV="1">
            <a:off x="1791222" y="3694430"/>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id="{D28AE069-5836-464E-9C93-A719A0595B13}"/>
              </a:ext>
            </a:extLst>
          </p:cNvPr>
          <p:cNvCxnSpPr>
            <a:cxnSpLocks/>
          </p:cNvCxnSpPr>
          <p:nvPr/>
        </p:nvCxnSpPr>
        <p:spPr>
          <a:xfrm flipV="1">
            <a:off x="2680570" y="3694430"/>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0" name="Picture 59">
            <a:extLst>
              <a:ext uri="{FF2B5EF4-FFF2-40B4-BE49-F238E27FC236}">
                <a16:creationId xmlns:a16="http://schemas.microsoft.com/office/drawing/2014/main" id="{C1F8BF20-364A-5843-8FD8-15161C5B5F23}"/>
              </a:ext>
            </a:extLst>
          </p:cNvPr>
          <p:cNvPicPr>
            <a:picLocks noChangeAspect="1"/>
          </p:cNvPicPr>
          <p:nvPr/>
        </p:nvPicPr>
        <p:blipFill>
          <a:blip r:embed="rId3"/>
          <a:stretch>
            <a:fillRect/>
          </a:stretch>
        </p:blipFill>
        <p:spPr>
          <a:xfrm>
            <a:off x="1126908" y="5190586"/>
            <a:ext cx="3520249" cy="473439"/>
          </a:xfrm>
          <a:prstGeom prst="rect">
            <a:avLst/>
          </a:prstGeom>
        </p:spPr>
      </p:pic>
      <p:sp>
        <p:nvSpPr>
          <p:cNvPr id="61" name="TextBox 60">
            <a:extLst>
              <a:ext uri="{FF2B5EF4-FFF2-40B4-BE49-F238E27FC236}">
                <a16:creationId xmlns:a16="http://schemas.microsoft.com/office/drawing/2014/main" id="{B7196F96-9B92-C84B-B33C-4585B8AE5240}"/>
              </a:ext>
            </a:extLst>
          </p:cNvPr>
          <p:cNvSpPr txBox="1"/>
          <p:nvPr/>
        </p:nvSpPr>
        <p:spPr>
          <a:xfrm>
            <a:off x="1101856" y="556963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8E5E827C-A41C-9A41-A801-49CEF2580E6C}"/>
              </a:ext>
            </a:extLst>
          </p:cNvPr>
          <p:cNvSpPr txBox="1"/>
          <p:nvPr/>
        </p:nvSpPr>
        <p:spPr>
          <a:xfrm>
            <a:off x="4147603" y="5569635"/>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65" name="Straight Arrow Connector 64">
            <a:extLst>
              <a:ext uri="{FF2B5EF4-FFF2-40B4-BE49-F238E27FC236}">
                <a16:creationId xmlns:a16="http://schemas.microsoft.com/office/drawing/2014/main" id="{FCAD43C3-5611-4743-9BA6-50F550926F4D}"/>
              </a:ext>
            </a:extLst>
          </p:cNvPr>
          <p:cNvCxnSpPr>
            <a:cxnSpLocks/>
          </p:cNvCxnSpPr>
          <p:nvPr/>
        </p:nvCxnSpPr>
        <p:spPr>
          <a:xfrm flipH="1" flipV="1">
            <a:off x="2838890" y="3694430"/>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08BE6C33-E740-FC40-A977-E150AA9A4605}"/>
              </a:ext>
            </a:extLst>
          </p:cNvPr>
          <p:cNvCxnSpPr>
            <a:cxnSpLocks/>
          </p:cNvCxnSpPr>
          <p:nvPr/>
        </p:nvCxnSpPr>
        <p:spPr>
          <a:xfrm flipH="1" flipV="1">
            <a:off x="2838890" y="3694430"/>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090EA6B8-77A2-EA4B-B703-C5ED9D5382E8}"/>
              </a:ext>
            </a:extLst>
          </p:cNvPr>
          <p:cNvCxnSpPr>
            <a:cxnSpLocks/>
          </p:cNvCxnSpPr>
          <p:nvPr/>
        </p:nvCxnSpPr>
        <p:spPr>
          <a:xfrm flipH="1" flipV="1">
            <a:off x="2838890" y="3694430"/>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8" name="TextBox 67">
            <a:extLst>
              <a:ext uri="{FF2B5EF4-FFF2-40B4-BE49-F238E27FC236}">
                <a16:creationId xmlns:a16="http://schemas.microsoft.com/office/drawing/2014/main" id="{938B7CFD-346D-414D-A4AC-DF1E1B8836E9}"/>
              </a:ext>
            </a:extLst>
          </p:cNvPr>
          <p:cNvSpPr txBox="1"/>
          <p:nvPr/>
        </p:nvSpPr>
        <p:spPr>
          <a:xfrm>
            <a:off x="1520622" y="401406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69" name="TextBox 68">
            <a:extLst>
              <a:ext uri="{FF2B5EF4-FFF2-40B4-BE49-F238E27FC236}">
                <a16:creationId xmlns:a16="http://schemas.microsoft.com/office/drawing/2014/main" id="{11E7216C-07F4-D446-B563-C5713BD860F6}"/>
              </a:ext>
            </a:extLst>
          </p:cNvPr>
          <p:cNvSpPr txBox="1"/>
          <p:nvPr/>
        </p:nvSpPr>
        <p:spPr>
          <a:xfrm>
            <a:off x="3700983" y="4014065"/>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70" name="Table 69">
            <a:extLst>
              <a:ext uri="{FF2B5EF4-FFF2-40B4-BE49-F238E27FC236}">
                <a16:creationId xmlns:a16="http://schemas.microsoft.com/office/drawing/2014/main" id="{8FE3AF9D-0034-BB48-8D80-5EEF7924A8E3}"/>
              </a:ext>
            </a:extLst>
          </p:cNvPr>
          <p:cNvGraphicFramePr>
            <a:graphicFrameLocks noGrp="1"/>
          </p:cNvGraphicFramePr>
          <p:nvPr>
            <p:extLst>
              <p:ext uri="{D42A27DB-BD31-4B8C-83A1-F6EECF244321}">
                <p14:modId xmlns:p14="http://schemas.microsoft.com/office/powerpoint/2010/main" val="1824735501"/>
              </p:ext>
            </p:extLst>
          </p:nvPr>
        </p:nvGraphicFramePr>
        <p:xfrm>
          <a:off x="2618710" y="336298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71" name="TextBox 70">
            <a:extLst>
              <a:ext uri="{FF2B5EF4-FFF2-40B4-BE49-F238E27FC236}">
                <a16:creationId xmlns:a16="http://schemas.microsoft.com/office/drawing/2014/main" id="{DCE73603-7DAB-214C-9191-92C8419239D0}"/>
              </a:ext>
            </a:extLst>
          </p:cNvPr>
          <p:cNvSpPr txBox="1"/>
          <p:nvPr/>
        </p:nvSpPr>
        <p:spPr>
          <a:xfrm>
            <a:off x="3080075" y="3299683"/>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z</a:t>
            </a:r>
            <a:r>
              <a:rPr lang="en-US" sz="2797" i="1" baseline="-25000" dirty="0" err="1">
                <a:latin typeface="Times New Roman" panose="02020603050405020304" pitchFamily="18" charset="0"/>
                <a:cs typeface="Times New Roman" panose="02020603050405020304" pitchFamily="18" charset="0"/>
              </a:rPr>
              <a:t>i</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2" name="Oval 71">
                <a:extLst>
                  <a:ext uri="{FF2B5EF4-FFF2-40B4-BE49-F238E27FC236}">
                    <a16:creationId xmlns:a16="http://schemas.microsoft.com/office/drawing/2014/main" id="{A9A3DC97-6FD7-3D44-A8F4-972C07178FC6}"/>
                  </a:ext>
                </a:extLst>
              </p:cNvPr>
              <p:cNvSpPr/>
              <p:nvPr/>
            </p:nvSpPr>
            <p:spPr>
              <a:xfrm>
                <a:off x="2614274" y="2598064"/>
                <a:ext cx="470357" cy="45947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dirty="0" smtClean="0">
                          <a:latin typeface="Cambria Math" panose="02040503050406030204" pitchFamily="18" charset="0"/>
                        </a:rPr>
                        <m:t> </m:t>
                      </m:r>
                      <m:r>
                        <a:rPr lang="el-GR" sz="3200" i="1" dirty="0" smtClean="0">
                          <a:latin typeface="Cambria Math" panose="02040503050406030204" pitchFamily="18" charset="0"/>
                        </a:rPr>
                        <m:t>𝜎</m:t>
                      </m:r>
                    </m:oMath>
                  </m:oMathPara>
                </a14:m>
                <a:endParaRPr lang="en-US" dirty="0"/>
              </a:p>
            </p:txBody>
          </p:sp>
        </mc:Choice>
        <mc:Fallback xmlns="">
          <p:sp>
            <p:nvSpPr>
              <p:cNvPr id="72" name="Oval 71">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2614274" y="2598064"/>
                <a:ext cx="470357" cy="459473"/>
              </a:xfrm>
              <a:prstGeom prst="ellipse">
                <a:avLst/>
              </a:prstGeom>
              <a:blipFill>
                <a:blip r:embed="rId4"/>
                <a:stretch>
                  <a:fillRect/>
                </a:stretch>
              </a:blipFill>
            </p:spPr>
            <p:txBody>
              <a:bodyPr/>
              <a:lstStyle/>
              <a:p>
                <a:r>
                  <a:rPr lang="en-US">
                    <a:noFill/>
                  </a:rPr>
                  <a:t> </a:t>
                </a:r>
              </a:p>
            </p:txBody>
          </p:sp>
        </mc:Fallback>
      </mc:AlternateContent>
      <p:cxnSp>
        <p:nvCxnSpPr>
          <p:cNvPr id="73" name="Straight Arrow Connector 72">
            <a:extLst>
              <a:ext uri="{FF2B5EF4-FFF2-40B4-BE49-F238E27FC236}">
                <a16:creationId xmlns:a16="http://schemas.microsoft.com/office/drawing/2014/main" id="{C134D0CD-BAC0-5F44-839E-0CBDCB88BB08}"/>
              </a:ext>
            </a:extLst>
          </p:cNvPr>
          <p:cNvCxnSpPr>
            <a:cxnSpLocks/>
            <a:stCxn id="70" idx="0"/>
            <a:endCxn id="72" idx="4"/>
          </p:cNvCxnSpPr>
          <p:nvPr/>
        </p:nvCxnSpPr>
        <p:spPr>
          <a:xfrm flipV="1">
            <a:off x="2849453" y="3057537"/>
            <a:ext cx="0" cy="305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74" name="Table 73">
            <a:extLst>
              <a:ext uri="{FF2B5EF4-FFF2-40B4-BE49-F238E27FC236}">
                <a16:creationId xmlns:a16="http://schemas.microsoft.com/office/drawing/2014/main" id="{8FE3AF9D-0034-BB48-8D80-5EEF7924A8E3}"/>
              </a:ext>
            </a:extLst>
          </p:cNvPr>
          <p:cNvGraphicFramePr>
            <a:graphicFrameLocks noGrp="1"/>
          </p:cNvGraphicFramePr>
          <p:nvPr>
            <p:extLst>
              <p:ext uri="{D42A27DB-BD31-4B8C-83A1-F6EECF244321}">
                <p14:modId xmlns:p14="http://schemas.microsoft.com/office/powerpoint/2010/main" val="4133184235"/>
              </p:ext>
            </p:extLst>
          </p:nvPr>
        </p:nvGraphicFramePr>
        <p:xfrm>
          <a:off x="2618710" y="1874273"/>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75" name="Straight Arrow Connector 74">
            <a:extLst>
              <a:ext uri="{FF2B5EF4-FFF2-40B4-BE49-F238E27FC236}">
                <a16:creationId xmlns:a16="http://schemas.microsoft.com/office/drawing/2014/main" id="{C134D0CD-BAC0-5F44-839E-0CBDCB88BB08}"/>
              </a:ext>
            </a:extLst>
          </p:cNvPr>
          <p:cNvCxnSpPr>
            <a:cxnSpLocks/>
            <a:stCxn id="72" idx="0"/>
            <a:endCxn id="74" idx="2"/>
          </p:cNvCxnSpPr>
          <p:nvPr/>
        </p:nvCxnSpPr>
        <p:spPr>
          <a:xfrm flipV="1">
            <a:off x="2849453" y="2333746"/>
            <a:ext cx="0" cy="264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CE73603-7DAB-214C-9191-92C8419239D0}"/>
                  </a:ext>
                </a:extLst>
              </p:cNvPr>
              <p:cNvSpPr txBox="1"/>
              <p:nvPr/>
            </p:nvSpPr>
            <p:spPr>
              <a:xfrm>
                <a:off x="3054087" y="1837089"/>
                <a:ext cx="3511815"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797" b="0" i="1" dirty="0" smtClean="0">
                          <a:latin typeface="Cambria Math" panose="02040503050406030204" pitchFamily="18" charset="0"/>
                          <a:cs typeface="Times New Roman" panose="02020603050405020304" pitchFamily="18" charset="0"/>
                        </a:rPr>
                        <m:t>𝜎</m:t>
                      </m:r>
                      <m:d>
                        <m:dPr>
                          <m:ctrlPr>
                            <a:rPr lang="en-US" sz="2797" b="0" i="1" dirty="0" smtClean="0">
                              <a:latin typeface="Cambria Math" panose="02040503050406030204" pitchFamily="18" charset="0"/>
                              <a:cs typeface="Times New Roman" panose="02020603050405020304" pitchFamily="18" charset="0"/>
                            </a:rPr>
                          </m:ctrlPr>
                        </m:dPr>
                        <m:e>
                          <m:sSub>
                            <m:sSubPr>
                              <m:ctrlPr>
                                <a:rPr lang="en-US" sz="2797" b="0"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𝑧</m:t>
                              </m:r>
                            </m:e>
                            <m:sub>
                              <m:r>
                                <a:rPr lang="en-US" sz="2797" b="0" i="1" dirty="0" smtClean="0">
                                  <a:latin typeface="Cambria Math" panose="02040503050406030204" pitchFamily="18" charset="0"/>
                                  <a:cs typeface="Times New Roman" panose="02020603050405020304" pitchFamily="18" charset="0"/>
                                </a:rPr>
                                <m:t>𝑖</m:t>
                              </m:r>
                            </m:sub>
                          </m:sSub>
                        </m:e>
                      </m:d>
                      <m:r>
                        <a:rPr lang="en-US" sz="2797" b="0" i="1" dirty="0" smtClean="0">
                          <a:latin typeface="Cambria Math" panose="02040503050406030204" pitchFamily="18" charset="0"/>
                          <a:cs typeface="Times New Roman" panose="02020603050405020304" pitchFamily="18" charset="0"/>
                        </a:rPr>
                        <m:t>=</m:t>
                      </m:r>
                      <m:r>
                        <a:rPr lang="en-US" sz="2797" b="0" i="1" dirty="0" smtClean="0">
                          <a:latin typeface="Cambria Math" panose="02040503050406030204" pitchFamily="18" charset="0"/>
                          <a:cs typeface="Times New Roman" panose="02020603050405020304" pitchFamily="18" charset="0"/>
                        </a:rPr>
                        <m:t>𝑝</m:t>
                      </m:r>
                      <m:d>
                        <m:dPr>
                          <m:ctrlPr>
                            <a:rPr lang="en-US" sz="2797" i="1" dirty="0" smtClean="0">
                              <a:latin typeface="Cambria Math" panose="02040503050406030204" pitchFamily="18" charset="0"/>
                              <a:cs typeface="Times New Roman" panose="02020603050405020304" pitchFamily="18" charset="0"/>
                            </a:rPr>
                          </m:ctrlPr>
                        </m:dPr>
                        <m:e>
                          <m:sSub>
                            <m:sSubPr>
                              <m:ctrlPr>
                                <a:rPr lang="en-US" sz="2797" i="1" dirty="0">
                                  <a:latin typeface="Cambria Math" panose="02040503050406030204" pitchFamily="18" charset="0"/>
                                  <a:cs typeface="Times New Roman" panose="02020603050405020304" pitchFamily="18" charset="0"/>
                                </a:rPr>
                              </m:ctrlPr>
                            </m:sSubPr>
                            <m:e>
                              <m:r>
                                <a:rPr lang="en-US" sz="2797" i="1" dirty="0">
                                  <a:latin typeface="Cambria Math" panose="02040503050406030204" pitchFamily="18" charset="0"/>
                                  <a:cs typeface="Times New Roman" panose="02020603050405020304" pitchFamily="18" charset="0"/>
                                </a:rPr>
                                <m:t>𝑦</m:t>
                              </m:r>
                            </m:e>
                            <m:sub>
                              <m:r>
                                <a:rPr lang="en-US" sz="2797" i="1" dirty="0">
                                  <a:latin typeface="Cambria Math" panose="02040503050406030204" pitchFamily="18" charset="0"/>
                                  <a:cs typeface="Times New Roman" panose="02020603050405020304" pitchFamily="18" charset="0"/>
                                </a:rPr>
                                <m:t>𝑖</m:t>
                              </m:r>
                            </m:sub>
                          </m:sSub>
                          <m:r>
                            <a:rPr lang="en-US" sz="2797" i="1" dirty="0">
                              <a:latin typeface="Cambria Math" panose="02040503050406030204" pitchFamily="18" charset="0"/>
                              <a:cs typeface="Times New Roman" panose="02020603050405020304" pitchFamily="18" charset="0"/>
                            </a:rPr>
                            <m:t>=1</m:t>
                          </m:r>
                        </m:e>
                        <m:e>
                          <m:sSub>
                            <m:sSubPr>
                              <m:ctrlPr>
                                <a:rPr lang="en-US" sz="2797" i="1" dirty="0">
                                  <a:latin typeface="Cambria Math" panose="02040503050406030204" pitchFamily="18" charset="0"/>
                                  <a:cs typeface="Times New Roman" panose="02020603050405020304" pitchFamily="18" charset="0"/>
                                </a:rPr>
                              </m:ctrlPr>
                            </m:sSubPr>
                            <m:e>
                              <m:r>
                                <a:rPr lang="en-US" sz="2797" i="1" dirty="0">
                                  <a:latin typeface="Cambria Math" panose="02040503050406030204" pitchFamily="18" charset="0"/>
                                  <a:cs typeface="Times New Roman" panose="02020603050405020304" pitchFamily="18" charset="0"/>
                                </a:rPr>
                                <m:t>𝑥</m:t>
                              </m:r>
                            </m:e>
                            <m:sub>
                              <m:r>
                                <a:rPr lang="en-US" sz="2797" i="1" dirty="0">
                                  <a:latin typeface="Cambria Math" panose="02040503050406030204" pitchFamily="18" charset="0"/>
                                  <a:cs typeface="Times New Roman" panose="02020603050405020304" pitchFamily="18" charset="0"/>
                                </a:rPr>
                                <m:t>𝑖</m:t>
                              </m:r>
                            </m:sub>
                          </m:sSub>
                        </m:e>
                      </m:d>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76" name="TextBox 75">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3054087" y="1837089"/>
                <a:ext cx="3511815" cy="51257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AB0E6F50-36DB-D942-97C3-7F75BF273DCC}"/>
                  </a:ext>
                </a:extLst>
              </p:cNvPr>
              <p:cNvSpPr txBox="1"/>
              <p:nvPr/>
            </p:nvSpPr>
            <p:spPr>
              <a:xfrm>
                <a:off x="5327075" y="5246903"/>
                <a:ext cx="6529754" cy="360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dirty="0" smtClean="0">
                          <a:solidFill>
                            <a:prstClr val="black"/>
                          </a:solidFill>
                          <a:latin typeface="Cambria Math" panose="02040503050406030204" pitchFamily="18" charset="0"/>
                          <a:cs typeface="Times New Roman" panose="02020603050405020304" pitchFamily="18" charset="0"/>
                        </a:rPr>
                        <m:t>𝑝</m:t>
                      </m:r>
                      <m:d>
                        <m:dPr>
                          <m:ctrlPr>
                            <a:rPr lang="en-US" sz="2400" i="1" dirty="0">
                              <a:solidFill>
                                <a:prstClr val="black"/>
                              </a:solidFill>
                              <a:latin typeface="Cambria Math" panose="02040503050406030204" pitchFamily="18" charset="0"/>
                              <a:cs typeface="Times New Roman" panose="02020603050405020304" pitchFamily="18" charset="0"/>
                            </a:rPr>
                          </m:ctrlPr>
                        </m:dPr>
                        <m:e>
                          <m:sSub>
                            <m:sSubPr>
                              <m:ctrlPr>
                                <a:rPr lang="en-US" sz="2400" i="1" dirty="0">
                                  <a:solidFill>
                                    <a:prstClr val="black"/>
                                  </a:solidFill>
                                  <a:latin typeface="Cambria Math" panose="02040503050406030204" pitchFamily="18" charset="0"/>
                                  <a:cs typeface="Times New Roman" panose="02020603050405020304" pitchFamily="18" charset="0"/>
                                </a:rPr>
                              </m:ctrlPr>
                            </m:sSubPr>
                            <m:e>
                              <m:r>
                                <a:rPr lang="en-US" sz="2400" i="1" dirty="0">
                                  <a:solidFill>
                                    <a:prstClr val="black"/>
                                  </a:solidFill>
                                  <a:latin typeface="Cambria Math" panose="02040503050406030204" pitchFamily="18" charset="0"/>
                                  <a:cs typeface="Times New Roman" panose="02020603050405020304" pitchFamily="18" charset="0"/>
                                </a:rPr>
                                <m:t>𝑦</m:t>
                              </m:r>
                            </m:e>
                            <m:sub>
                              <m:r>
                                <a:rPr lang="en-US" sz="2400" i="1" dirty="0">
                                  <a:solidFill>
                                    <a:prstClr val="black"/>
                                  </a:solidFill>
                                  <a:latin typeface="Cambria Math" panose="02040503050406030204" pitchFamily="18" charset="0"/>
                                  <a:cs typeface="Times New Roman" panose="02020603050405020304" pitchFamily="18" charset="0"/>
                                </a:rPr>
                                <m:t>𝑖</m:t>
                              </m:r>
                            </m:sub>
                          </m:sSub>
                          <m:r>
                            <a:rPr lang="en-US" sz="2400" i="1" dirty="0">
                              <a:solidFill>
                                <a:prstClr val="black"/>
                              </a:solidFill>
                              <a:latin typeface="Cambria Math" panose="02040503050406030204" pitchFamily="18" charset="0"/>
                              <a:cs typeface="Times New Roman" panose="02020603050405020304" pitchFamily="18" charset="0"/>
                            </a:rPr>
                            <m:t>=1</m:t>
                          </m:r>
                        </m:e>
                        <m:e>
                          <m:sSub>
                            <m:sSubPr>
                              <m:ctrlPr>
                                <a:rPr lang="en-US" sz="2400" i="1" dirty="0">
                                  <a:solidFill>
                                    <a:prstClr val="black"/>
                                  </a:solidFill>
                                  <a:latin typeface="Cambria Math" panose="02040503050406030204" pitchFamily="18" charset="0"/>
                                  <a:cs typeface="Times New Roman" panose="02020603050405020304" pitchFamily="18" charset="0"/>
                                </a:rPr>
                              </m:ctrlPr>
                            </m:sSubPr>
                            <m:e>
                              <m:r>
                                <a:rPr lang="en-US" sz="2400" i="1" dirty="0">
                                  <a:solidFill>
                                    <a:prstClr val="black"/>
                                  </a:solidFill>
                                  <a:latin typeface="Cambria Math" panose="02040503050406030204" pitchFamily="18" charset="0"/>
                                  <a:cs typeface="Times New Roman" panose="02020603050405020304" pitchFamily="18" charset="0"/>
                                </a:rPr>
                                <m:t>𝑥</m:t>
                              </m:r>
                            </m:e>
                            <m:sub>
                              <m:r>
                                <a:rPr lang="en-US" sz="2400" i="1" dirty="0">
                                  <a:solidFill>
                                    <a:prstClr val="black"/>
                                  </a:solidFill>
                                  <a:latin typeface="Cambria Math" panose="02040503050406030204" pitchFamily="18" charset="0"/>
                                  <a:cs typeface="Times New Roman" panose="02020603050405020304" pitchFamily="18" charset="0"/>
                                </a:rPr>
                                <m:t>𝑖</m:t>
                              </m:r>
                            </m:sub>
                          </m:sSub>
                        </m:e>
                      </m:d>
                      <m:r>
                        <a:rPr lang="en-US" sz="2400" b="0" i="1" dirty="0" smtClean="0">
                          <a:solidFill>
                            <a:prstClr val="black"/>
                          </a:solidFill>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𝜎</m:t>
                      </m:r>
                      <m:r>
                        <a:rPr lang="en-US" sz="2400" b="0" i="1" dirty="0"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𝑀</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oMath>
                  </m:oMathPara>
                </a14:m>
                <a:endParaRPr lang="en-US" sz="2400" baseline="-25000" dirty="0"/>
              </a:p>
            </p:txBody>
          </p:sp>
        </mc:Choice>
        <mc:Fallback xmlns="">
          <p:sp>
            <p:nvSpPr>
              <p:cNvPr id="77" name="TextBox 76">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5327075" y="5246903"/>
                <a:ext cx="6529754" cy="360804"/>
              </a:xfrm>
              <a:prstGeom prst="rect">
                <a:avLst/>
              </a:prstGeom>
              <a:blipFill>
                <a:blip r:embed="rId6"/>
                <a:stretch>
                  <a:fillRect b="-38983"/>
                </a:stretch>
              </a:blipFill>
            </p:spPr>
            <p:txBody>
              <a:bodyPr/>
              <a:lstStyle/>
              <a:p>
                <a:r>
                  <a:rPr lang="en-US">
                    <a:noFill/>
                  </a:rPr>
                  <a:t> </a:t>
                </a:r>
              </a:p>
            </p:txBody>
          </p:sp>
        </mc:Fallback>
      </mc:AlternateContent>
    </p:spTree>
    <p:extLst>
      <p:ext uri="{BB962C8B-B14F-4D97-AF65-F5344CB8AC3E}">
        <p14:creationId xmlns:p14="http://schemas.microsoft.com/office/powerpoint/2010/main" val="350002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609600" y="274639"/>
            <a:ext cx="10972800" cy="1143000"/>
          </a:xfrm>
        </p:spPr>
        <p:txBody>
          <a:bodyPr/>
          <a:lstStyle/>
          <a:p>
            <a:r>
              <a:rPr lang="en-US" dirty="0"/>
              <a:t>Logistic Regression</a:t>
            </a:r>
          </a:p>
        </p:txBody>
      </p:sp>
      <p:cxnSp>
        <p:nvCxnSpPr>
          <p:cNvPr id="55" name="Straight Arrow Connector 54">
            <a:extLst>
              <a:ext uri="{FF2B5EF4-FFF2-40B4-BE49-F238E27FC236}">
                <a16:creationId xmlns:a16="http://schemas.microsoft.com/office/drawing/2014/main" id="{213A1C08-7264-534B-BF7D-B870FCECD83D}"/>
              </a:ext>
            </a:extLst>
          </p:cNvPr>
          <p:cNvCxnSpPr>
            <a:cxnSpLocks/>
          </p:cNvCxnSpPr>
          <p:nvPr/>
        </p:nvCxnSpPr>
        <p:spPr>
          <a:xfrm flipV="1">
            <a:off x="2217107" y="3694430"/>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C134D0CD-BAC0-5F44-839E-0CBDCB88BB08}"/>
              </a:ext>
            </a:extLst>
          </p:cNvPr>
          <p:cNvCxnSpPr>
            <a:cxnSpLocks/>
          </p:cNvCxnSpPr>
          <p:nvPr/>
        </p:nvCxnSpPr>
        <p:spPr>
          <a:xfrm flipH="1" flipV="1">
            <a:off x="2838890" y="3694430"/>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E1DE7A53-058C-B347-BC25-AB052A7D272E}"/>
              </a:ext>
            </a:extLst>
          </p:cNvPr>
          <p:cNvCxnSpPr>
            <a:cxnSpLocks/>
          </p:cNvCxnSpPr>
          <p:nvPr/>
        </p:nvCxnSpPr>
        <p:spPr>
          <a:xfrm flipV="1">
            <a:off x="1373595" y="3694430"/>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F4049EAA-17DF-7E42-A394-6984E48ED682}"/>
              </a:ext>
            </a:extLst>
          </p:cNvPr>
          <p:cNvCxnSpPr>
            <a:cxnSpLocks/>
          </p:cNvCxnSpPr>
          <p:nvPr/>
        </p:nvCxnSpPr>
        <p:spPr>
          <a:xfrm flipV="1">
            <a:off x="1791222" y="3694430"/>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id="{D28AE069-5836-464E-9C93-A719A0595B13}"/>
              </a:ext>
            </a:extLst>
          </p:cNvPr>
          <p:cNvCxnSpPr>
            <a:cxnSpLocks/>
          </p:cNvCxnSpPr>
          <p:nvPr/>
        </p:nvCxnSpPr>
        <p:spPr>
          <a:xfrm flipV="1">
            <a:off x="2680570" y="3694430"/>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0" name="Picture 59">
            <a:extLst>
              <a:ext uri="{FF2B5EF4-FFF2-40B4-BE49-F238E27FC236}">
                <a16:creationId xmlns:a16="http://schemas.microsoft.com/office/drawing/2014/main" id="{C1F8BF20-364A-5843-8FD8-15161C5B5F23}"/>
              </a:ext>
            </a:extLst>
          </p:cNvPr>
          <p:cNvPicPr>
            <a:picLocks noChangeAspect="1"/>
          </p:cNvPicPr>
          <p:nvPr/>
        </p:nvPicPr>
        <p:blipFill>
          <a:blip r:embed="rId3"/>
          <a:stretch>
            <a:fillRect/>
          </a:stretch>
        </p:blipFill>
        <p:spPr>
          <a:xfrm>
            <a:off x="1126908" y="5190586"/>
            <a:ext cx="3520249" cy="473439"/>
          </a:xfrm>
          <a:prstGeom prst="rect">
            <a:avLst/>
          </a:prstGeom>
        </p:spPr>
      </p:pic>
      <p:sp>
        <p:nvSpPr>
          <p:cNvPr id="61" name="TextBox 60">
            <a:extLst>
              <a:ext uri="{FF2B5EF4-FFF2-40B4-BE49-F238E27FC236}">
                <a16:creationId xmlns:a16="http://schemas.microsoft.com/office/drawing/2014/main" id="{B7196F96-9B92-C84B-B33C-4585B8AE5240}"/>
              </a:ext>
            </a:extLst>
          </p:cNvPr>
          <p:cNvSpPr txBox="1"/>
          <p:nvPr/>
        </p:nvSpPr>
        <p:spPr>
          <a:xfrm>
            <a:off x="1101856" y="556963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8E5E827C-A41C-9A41-A801-49CEF2580E6C}"/>
              </a:ext>
            </a:extLst>
          </p:cNvPr>
          <p:cNvSpPr txBox="1"/>
          <p:nvPr/>
        </p:nvSpPr>
        <p:spPr>
          <a:xfrm>
            <a:off x="4147603" y="5569635"/>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65" name="Straight Arrow Connector 64">
            <a:extLst>
              <a:ext uri="{FF2B5EF4-FFF2-40B4-BE49-F238E27FC236}">
                <a16:creationId xmlns:a16="http://schemas.microsoft.com/office/drawing/2014/main" id="{FCAD43C3-5611-4743-9BA6-50F550926F4D}"/>
              </a:ext>
            </a:extLst>
          </p:cNvPr>
          <p:cNvCxnSpPr>
            <a:cxnSpLocks/>
          </p:cNvCxnSpPr>
          <p:nvPr/>
        </p:nvCxnSpPr>
        <p:spPr>
          <a:xfrm flipH="1" flipV="1">
            <a:off x="2838890" y="3694430"/>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08BE6C33-E740-FC40-A977-E150AA9A4605}"/>
              </a:ext>
            </a:extLst>
          </p:cNvPr>
          <p:cNvCxnSpPr>
            <a:cxnSpLocks/>
          </p:cNvCxnSpPr>
          <p:nvPr/>
        </p:nvCxnSpPr>
        <p:spPr>
          <a:xfrm flipH="1" flipV="1">
            <a:off x="2838890" y="3694430"/>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090EA6B8-77A2-EA4B-B703-C5ED9D5382E8}"/>
              </a:ext>
            </a:extLst>
          </p:cNvPr>
          <p:cNvCxnSpPr>
            <a:cxnSpLocks/>
          </p:cNvCxnSpPr>
          <p:nvPr/>
        </p:nvCxnSpPr>
        <p:spPr>
          <a:xfrm flipH="1" flipV="1">
            <a:off x="2838890" y="3694430"/>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8" name="TextBox 67">
            <a:extLst>
              <a:ext uri="{FF2B5EF4-FFF2-40B4-BE49-F238E27FC236}">
                <a16:creationId xmlns:a16="http://schemas.microsoft.com/office/drawing/2014/main" id="{938B7CFD-346D-414D-A4AC-DF1E1B8836E9}"/>
              </a:ext>
            </a:extLst>
          </p:cNvPr>
          <p:cNvSpPr txBox="1"/>
          <p:nvPr/>
        </p:nvSpPr>
        <p:spPr>
          <a:xfrm>
            <a:off x="1520622" y="401406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69" name="TextBox 68">
            <a:extLst>
              <a:ext uri="{FF2B5EF4-FFF2-40B4-BE49-F238E27FC236}">
                <a16:creationId xmlns:a16="http://schemas.microsoft.com/office/drawing/2014/main" id="{11E7216C-07F4-D446-B563-C5713BD860F6}"/>
              </a:ext>
            </a:extLst>
          </p:cNvPr>
          <p:cNvSpPr txBox="1"/>
          <p:nvPr/>
        </p:nvSpPr>
        <p:spPr>
          <a:xfrm>
            <a:off x="3700983" y="4014065"/>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70" name="Table 69">
            <a:extLst>
              <a:ext uri="{FF2B5EF4-FFF2-40B4-BE49-F238E27FC236}">
                <a16:creationId xmlns:a16="http://schemas.microsoft.com/office/drawing/2014/main" id="{8FE3AF9D-0034-BB48-8D80-5EEF7924A8E3}"/>
              </a:ext>
            </a:extLst>
          </p:cNvPr>
          <p:cNvGraphicFramePr>
            <a:graphicFrameLocks noGrp="1"/>
          </p:cNvGraphicFramePr>
          <p:nvPr/>
        </p:nvGraphicFramePr>
        <p:xfrm>
          <a:off x="2618710" y="336298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71" name="TextBox 70">
            <a:extLst>
              <a:ext uri="{FF2B5EF4-FFF2-40B4-BE49-F238E27FC236}">
                <a16:creationId xmlns:a16="http://schemas.microsoft.com/office/drawing/2014/main" id="{DCE73603-7DAB-214C-9191-92C8419239D0}"/>
              </a:ext>
            </a:extLst>
          </p:cNvPr>
          <p:cNvSpPr txBox="1"/>
          <p:nvPr/>
        </p:nvSpPr>
        <p:spPr>
          <a:xfrm>
            <a:off x="3080075" y="3299683"/>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z</a:t>
            </a:r>
            <a:r>
              <a:rPr lang="en-US" sz="2797" i="1" baseline="-25000" dirty="0" err="1">
                <a:latin typeface="Times New Roman" panose="02020603050405020304" pitchFamily="18" charset="0"/>
                <a:cs typeface="Times New Roman" panose="02020603050405020304" pitchFamily="18" charset="0"/>
              </a:rPr>
              <a:t>i</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2" name="Oval 71">
                <a:extLst>
                  <a:ext uri="{FF2B5EF4-FFF2-40B4-BE49-F238E27FC236}">
                    <a16:creationId xmlns:a16="http://schemas.microsoft.com/office/drawing/2014/main" id="{A9A3DC97-6FD7-3D44-A8F4-972C07178FC6}"/>
                  </a:ext>
                </a:extLst>
              </p:cNvPr>
              <p:cNvSpPr/>
              <p:nvPr/>
            </p:nvSpPr>
            <p:spPr>
              <a:xfrm>
                <a:off x="2614274" y="2598064"/>
                <a:ext cx="470357" cy="45947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dirty="0" smtClean="0">
                          <a:latin typeface="Cambria Math" panose="02040503050406030204" pitchFamily="18" charset="0"/>
                        </a:rPr>
                        <m:t> </m:t>
                      </m:r>
                      <m:r>
                        <a:rPr lang="el-GR" sz="3200" i="1" dirty="0" smtClean="0">
                          <a:latin typeface="Cambria Math" panose="02040503050406030204" pitchFamily="18" charset="0"/>
                        </a:rPr>
                        <m:t>𝜎</m:t>
                      </m:r>
                    </m:oMath>
                  </m:oMathPara>
                </a14:m>
                <a:endParaRPr lang="en-US" dirty="0"/>
              </a:p>
            </p:txBody>
          </p:sp>
        </mc:Choice>
        <mc:Fallback xmlns="">
          <p:sp>
            <p:nvSpPr>
              <p:cNvPr id="72" name="Oval 71">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2614274" y="2598064"/>
                <a:ext cx="470357" cy="459473"/>
              </a:xfrm>
              <a:prstGeom prst="ellipse">
                <a:avLst/>
              </a:prstGeom>
              <a:blipFill>
                <a:blip r:embed="rId4"/>
                <a:stretch>
                  <a:fillRect/>
                </a:stretch>
              </a:blipFill>
            </p:spPr>
            <p:txBody>
              <a:bodyPr/>
              <a:lstStyle/>
              <a:p>
                <a:r>
                  <a:rPr lang="en-US">
                    <a:noFill/>
                  </a:rPr>
                  <a:t> </a:t>
                </a:r>
              </a:p>
            </p:txBody>
          </p:sp>
        </mc:Fallback>
      </mc:AlternateContent>
      <p:cxnSp>
        <p:nvCxnSpPr>
          <p:cNvPr id="73" name="Straight Arrow Connector 72">
            <a:extLst>
              <a:ext uri="{FF2B5EF4-FFF2-40B4-BE49-F238E27FC236}">
                <a16:creationId xmlns:a16="http://schemas.microsoft.com/office/drawing/2014/main" id="{C134D0CD-BAC0-5F44-839E-0CBDCB88BB08}"/>
              </a:ext>
            </a:extLst>
          </p:cNvPr>
          <p:cNvCxnSpPr>
            <a:cxnSpLocks/>
            <a:stCxn id="70" idx="0"/>
            <a:endCxn id="72" idx="4"/>
          </p:cNvCxnSpPr>
          <p:nvPr/>
        </p:nvCxnSpPr>
        <p:spPr>
          <a:xfrm flipV="1">
            <a:off x="2849453" y="3057537"/>
            <a:ext cx="0" cy="305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74" name="Table 73">
            <a:extLst>
              <a:ext uri="{FF2B5EF4-FFF2-40B4-BE49-F238E27FC236}">
                <a16:creationId xmlns:a16="http://schemas.microsoft.com/office/drawing/2014/main" id="{8FE3AF9D-0034-BB48-8D80-5EEF7924A8E3}"/>
              </a:ext>
            </a:extLst>
          </p:cNvPr>
          <p:cNvGraphicFramePr>
            <a:graphicFrameLocks noGrp="1"/>
          </p:cNvGraphicFramePr>
          <p:nvPr/>
        </p:nvGraphicFramePr>
        <p:xfrm>
          <a:off x="2618710" y="1874273"/>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75" name="Straight Arrow Connector 74">
            <a:extLst>
              <a:ext uri="{FF2B5EF4-FFF2-40B4-BE49-F238E27FC236}">
                <a16:creationId xmlns:a16="http://schemas.microsoft.com/office/drawing/2014/main" id="{C134D0CD-BAC0-5F44-839E-0CBDCB88BB08}"/>
              </a:ext>
            </a:extLst>
          </p:cNvPr>
          <p:cNvCxnSpPr>
            <a:cxnSpLocks/>
            <a:stCxn id="72" idx="0"/>
            <a:endCxn id="74" idx="2"/>
          </p:cNvCxnSpPr>
          <p:nvPr/>
        </p:nvCxnSpPr>
        <p:spPr>
          <a:xfrm flipV="1">
            <a:off x="2849453" y="2333746"/>
            <a:ext cx="0" cy="264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CE73603-7DAB-214C-9191-92C8419239D0}"/>
                  </a:ext>
                </a:extLst>
              </p:cNvPr>
              <p:cNvSpPr txBox="1"/>
              <p:nvPr/>
            </p:nvSpPr>
            <p:spPr>
              <a:xfrm>
                <a:off x="3054088" y="1837089"/>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𝑝</m:t>
                          </m:r>
                        </m:e>
                        <m:sub>
                          <m:r>
                            <a:rPr lang="en-US" sz="2797" i="1" dirty="0">
                              <a:latin typeface="Cambria Math" panose="02040503050406030204" pitchFamily="18" charset="0"/>
                              <a:cs typeface="Times New Roman" panose="02020603050405020304" pitchFamily="18" charset="0"/>
                            </a:rPr>
                            <m:t>𝑖</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76" name="TextBox 75">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3054088" y="1837089"/>
                <a:ext cx="482826" cy="51257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0E6F50-36DB-D942-97C3-7F75BF273DCC}"/>
                  </a:ext>
                </a:extLst>
              </p:cNvPr>
              <p:cNvSpPr txBox="1"/>
              <p:nvPr/>
            </p:nvSpPr>
            <p:spPr>
              <a:xfrm>
                <a:off x="7149425" y="5246903"/>
                <a:ext cx="4707404" cy="360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prstClr val="black"/>
                              </a:solidFill>
                              <a:latin typeface="Cambria Math" panose="02040503050406030204" pitchFamily="18" charset="0"/>
                              <a:cs typeface="Times New Roman" panose="02020603050405020304" pitchFamily="18" charset="0"/>
                            </a:rPr>
                          </m:ctrlPr>
                        </m:sSubPr>
                        <m:e>
                          <m:r>
                            <a:rPr lang="en-US" sz="2400" b="0" i="1" dirty="0" smtClean="0">
                              <a:solidFill>
                                <a:prstClr val="black"/>
                              </a:solidFill>
                              <a:latin typeface="Cambria Math" panose="02040503050406030204" pitchFamily="18" charset="0"/>
                              <a:cs typeface="Times New Roman" panose="02020603050405020304" pitchFamily="18" charset="0"/>
                            </a:rPr>
                            <m:t>𝑝</m:t>
                          </m:r>
                        </m:e>
                        <m:sub>
                          <m:r>
                            <a:rPr lang="en-US" sz="2400" b="0" i="1" dirty="0" smtClean="0">
                              <a:solidFill>
                                <a:prstClr val="black"/>
                              </a:solidFill>
                              <a:latin typeface="Cambria Math" panose="02040503050406030204" pitchFamily="18" charset="0"/>
                              <a:cs typeface="Times New Roman" panose="02020603050405020304" pitchFamily="18" charset="0"/>
                            </a:rPr>
                            <m:t>𝑖</m:t>
                          </m:r>
                        </m:sub>
                      </m:sSub>
                      <m:r>
                        <a:rPr lang="en-US" sz="2400" b="0" i="1" dirty="0" smtClean="0">
                          <a:solidFill>
                            <a:prstClr val="black"/>
                          </a:solidFill>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𝜎</m:t>
                      </m:r>
                      <m:r>
                        <a:rPr lang="en-US" sz="2400" b="0" i="1" dirty="0"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𝑀</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oMath>
                  </m:oMathPara>
                </a14:m>
                <a:endParaRPr lang="en-US" sz="2400" baseline="-25000" dirty="0"/>
              </a:p>
            </p:txBody>
          </p:sp>
        </mc:Choice>
        <mc:Fallback xmlns="">
          <p:sp>
            <p:nvSpPr>
              <p:cNvPr id="25" name="TextBox 24">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7149425" y="5246903"/>
                <a:ext cx="4707404" cy="360804"/>
              </a:xfrm>
              <a:prstGeom prst="rect">
                <a:avLst/>
              </a:prstGeom>
              <a:blipFill>
                <a:blip r:embed="rId6"/>
                <a:stretch>
                  <a:fillRect l="-1036" r="-1813" b="-38983"/>
                </a:stretch>
              </a:blipFill>
            </p:spPr>
            <p:txBody>
              <a:bodyPr/>
              <a:lstStyle/>
              <a:p>
                <a:r>
                  <a:rPr lang="en-US">
                    <a:noFill/>
                  </a:rPr>
                  <a:t> </a:t>
                </a:r>
              </a:p>
            </p:txBody>
          </p:sp>
        </mc:Fallback>
      </mc:AlternateContent>
    </p:spTree>
    <p:extLst>
      <p:ext uri="{BB962C8B-B14F-4D97-AF65-F5344CB8AC3E}">
        <p14:creationId xmlns:p14="http://schemas.microsoft.com/office/powerpoint/2010/main" val="4036921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609600" y="274639"/>
            <a:ext cx="10972800" cy="1143000"/>
          </a:xfrm>
        </p:spPr>
        <p:txBody>
          <a:bodyPr/>
          <a:lstStyle/>
          <a:p>
            <a:r>
              <a:rPr lang="en-US" dirty="0"/>
              <a:t>Logistic Regression</a:t>
            </a:r>
          </a:p>
        </p:txBody>
      </p:sp>
      <p:cxnSp>
        <p:nvCxnSpPr>
          <p:cNvPr id="55" name="Straight Arrow Connector 54">
            <a:extLst>
              <a:ext uri="{FF2B5EF4-FFF2-40B4-BE49-F238E27FC236}">
                <a16:creationId xmlns:a16="http://schemas.microsoft.com/office/drawing/2014/main" id="{213A1C08-7264-534B-BF7D-B870FCECD83D}"/>
              </a:ext>
            </a:extLst>
          </p:cNvPr>
          <p:cNvCxnSpPr>
            <a:cxnSpLocks/>
          </p:cNvCxnSpPr>
          <p:nvPr/>
        </p:nvCxnSpPr>
        <p:spPr>
          <a:xfrm flipV="1">
            <a:off x="2217107" y="3694430"/>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C134D0CD-BAC0-5F44-839E-0CBDCB88BB08}"/>
              </a:ext>
            </a:extLst>
          </p:cNvPr>
          <p:cNvCxnSpPr>
            <a:cxnSpLocks/>
          </p:cNvCxnSpPr>
          <p:nvPr/>
        </p:nvCxnSpPr>
        <p:spPr>
          <a:xfrm flipH="1" flipV="1">
            <a:off x="2838890" y="3694430"/>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E1DE7A53-058C-B347-BC25-AB052A7D272E}"/>
              </a:ext>
            </a:extLst>
          </p:cNvPr>
          <p:cNvCxnSpPr>
            <a:cxnSpLocks/>
          </p:cNvCxnSpPr>
          <p:nvPr/>
        </p:nvCxnSpPr>
        <p:spPr>
          <a:xfrm flipV="1">
            <a:off x="1373595" y="3694430"/>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F4049EAA-17DF-7E42-A394-6984E48ED682}"/>
              </a:ext>
            </a:extLst>
          </p:cNvPr>
          <p:cNvCxnSpPr>
            <a:cxnSpLocks/>
          </p:cNvCxnSpPr>
          <p:nvPr/>
        </p:nvCxnSpPr>
        <p:spPr>
          <a:xfrm flipV="1">
            <a:off x="1791222" y="3694430"/>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id="{D28AE069-5836-464E-9C93-A719A0595B13}"/>
              </a:ext>
            </a:extLst>
          </p:cNvPr>
          <p:cNvCxnSpPr>
            <a:cxnSpLocks/>
          </p:cNvCxnSpPr>
          <p:nvPr/>
        </p:nvCxnSpPr>
        <p:spPr>
          <a:xfrm flipV="1">
            <a:off x="2680570" y="3694430"/>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0" name="Picture 59">
            <a:extLst>
              <a:ext uri="{FF2B5EF4-FFF2-40B4-BE49-F238E27FC236}">
                <a16:creationId xmlns:a16="http://schemas.microsoft.com/office/drawing/2014/main" id="{C1F8BF20-364A-5843-8FD8-15161C5B5F23}"/>
              </a:ext>
            </a:extLst>
          </p:cNvPr>
          <p:cNvPicPr>
            <a:picLocks noChangeAspect="1"/>
          </p:cNvPicPr>
          <p:nvPr/>
        </p:nvPicPr>
        <p:blipFill>
          <a:blip r:embed="rId3"/>
          <a:stretch>
            <a:fillRect/>
          </a:stretch>
        </p:blipFill>
        <p:spPr>
          <a:xfrm>
            <a:off x="1126908" y="5190586"/>
            <a:ext cx="3520249" cy="473439"/>
          </a:xfrm>
          <a:prstGeom prst="rect">
            <a:avLst/>
          </a:prstGeom>
        </p:spPr>
      </p:pic>
      <p:sp>
        <p:nvSpPr>
          <p:cNvPr id="61" name="TextBox 60">
            <a:extLst>
              <a:ext uri="{FF2B5EF4-FFF2-40B4-BE49-F238E27FC236}">
                <a16:creationId xmlns:a16="http://schemas.microsoft.com/office/drawing/2014/main" id="{B7196F96-9B92-C84B-B33C-4585B8AE5240}"/>
              </a:ext>
            </a:extLst>
          </p:cNvPr>
          <p:cNvSpPr txBox="1"/>
          <p:nvPr/>
        </p:nvSpPr>
        <p:spPr>
          <a:xfrm>
            <a:off x="1101856" y="556963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8E5E827C-A41C-9A41-A801-49CEF2580E6C}"/>
              </a:ext>
            </a:extLst>
          </p:cNvPr>
          <p:cNvSpPr txBox="1"/>
          <p:nvPr/>
        </p:nvSpPr>
        <p:spPr>
          <a:xfrm>
            <a:off x="4147603" y="5569635"/>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65" name="Straight Arrow Connector 64">
            <a:extLst>
              <a:ext uri="{FF2B5EF4-FFF2-40B4-BE49-F238E27FC236}">
                <a16:creationId xmlns:a16="http://schemas.microsoft.com/office/drawing/2014/main" id="{FCAD43C3-5611-4743-9BA6-50F550926F4D}"/>
              </a:ext>
            </a:extLst>
          </p:cNvPr>
          <p:cNvCxnSpPr>
            <a:cxnSpLocks/>
          </p:cNvCxnSpPr>
          <p:nvPr/>
        </p:nvCxnSpPr>
        <p:spPr>
          <a:xfrm flipH="1" flipV="1">
            <a:off x="2838890" y="3694430"/>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08BE6C33-E740-FC40-A977-E150AA9A4605}"/>
              </a:ext>
            </a:extLst>
          </p:cNvPr>
          <p:cNvCxnSpPr>
            <a:cxnSpLocks/>
          </p:cNvCxnSpPr>
          <p:nvPr/>
        </p:nvCxnSpPr>
        <p:spPr>
          <a:xfrm flipH="1" flipV="1">
            <a:off x="2838890" y="3694430"/>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090EA6B8-77A2-EA4B-B703-C5ED9D5382E8}"/>
              </a:ext>
            </a:extLst>
          </p:cNvPr>
          <p:cNvCxnSpPr>
            <a:cxnSpLocks/>
          </p:cNvCxnSpPr>
          <p:nvPr/>
        </p:nvCxnSpPr>
        <p:spPr>
          <a:xfrm flipH="1" flipV="1">
            <a:off x="2838890" y="3694430"/>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8" name="TextBox 67">
            <a:extLst>
              <a:ext uri="{FF2B5EF4-FFF2-40B4-BE49-F238E27FC236}">
                <a16:creationId xmlns:a16="http://schemas.microsoft.com/office/drawing/2014/main" id="{938B7CFD-346D-414D-A4AC-DF1E1B8836E9}"/>
              </a:ext>
            </a:extLst>
          </p:cNvPr>
          <p:cNvSpPr txBox="1"/>
          <p:nvPr/>
        </p:nvSpPr>
        <p:spPr>
          <a:xfrm>
            <a:off x="1520622" y="401406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69" name="TextBox 68">
            <a:extLst>
              <a:ext uri="{FF2B5EF4-FFF2-40B4-BE49-F238E27FC236}">
                <a16:creationId xmlns:a16="http://schemas.microsoft.com/office/drawing/2014/main" id="{11E7216C-07F4-D446-B563-C5713BD860F6}"/>
              </a:ext>
            </a:extLst>
          </p:cNvPr>
          <p:cNvSpPr txBox="1"/>
          <p:nvPr/>
        </p:nvSpPr>
        <p:spPr>
          <a:xfrm>
            <a:off x="3700983" y="4014065"/>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70" name="Table 69">
            <a:extLst>
              <a:ext uri="{FF2B5EF4-FFF2-40B4-BE49-F238E27FC236}">
                <a16:creationId xmlns:a16="http://schemas.microsoft.com/office/drawing/2014/main" id="{8FE3AF9D-0034-BB48-8D80-5EEF7924A8E3}"/>
              </a:ext>
            </a:extLst>
          </p:cNvPr>
          <p:cNvGraphicFramePr>
            <a:graphicFrameLocks noGrp="1"/>
          </p:cNvGraphicFramePr>
          <p:nvPr/>
        </p:nvGraphicFramePr>
        <p:xfrm>
          <a:off x="2618710" y="336298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71" name="TextBox 70">
            <a:extLst>
              <a:ext uri="{FF2B5EF4-FFF2-40B4-BE49-F238E27FC236}">
                <a16:creationId xmlns:a16="http://schemas.microsoft.com/office/drawing/2014/main" id="{DCE73603-7DAB-214C-9191-92C8419239D0}"/>
              </a:ext>
            </a:extLst>
          </p:cNvPr>
          <p:cNvSpPr txBox="1"/>
          <p:nvPr/>
        </p:nvSpPr>
        <p:spPr>
          <a:xfrm>
            <a:off x="3080075" y="3299683"/>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z</a:t>
            </a:r>
            <a:r>
              <a:rPr lang="en-US" sz="2797" i="1" baseline="-25000" dirty="0" err="1">
                <a:latin typeface="Times New Roman" panose="02020603050405020304" pitchFamily="18" charset="0"/>
                <a:cs typeface="Times New Roman" panose="02020603050405020304" pitchFamily="18" charset="0"/>
              </a:rPr>
              <a:t>i</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2" name="Oval 71">
                <a:extLst>
                  <a:ext uri="{FF2B5EF4-FFF2-40B4-BE49-F238E27FC236}">
                    <a16:creationId xmlns:a16="http://schemas.microsoft.com/office/drawing/2014/main" id="{A9A3DC97-6FD7-3D44-A8F4-972C07178FC6}"/>
                  </a:ext>
                </a:extLst>
              </p:cNvPr>
              <p:cNvSpPr/>
              <p:nvPr/>
            </p:nvSpPr>
            <p:spPr>
              <a:xfrm>
                <a:off x="2614274" y="2598064"/>
                <a:ext cx="470357" cy="45947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dirty="0" smtClean="0">
                          <a:latin typeface="Cambria Math" panose="02040503050406030204" pitchFamily="18" charset="0"/>
                        </a:rPr>
                        <m:t> </m:t>
                      </m:r>
                      <m:r>
                        <a:rPr lang="el-GR" sz="3200" i="1" dirty="0" smtClean="0">
                          <a:latin typeface="Cambria Math" panose="02040503050406030204" pitchFamily="18" charset="0"/>
                        </a:rPr>
                        <m:t>𝜎</m:t>
                      </m:r>
                    </m:oMath>
                  </m:oMathPara>
                </a14:m>
                <a:endParaRPr lang="en-US" dirty="0"/>
              </a:p>
            </p:txBody>
          </p:sp>
        </mc:Choice>
        <mc:Fallback xmlns="">
          <p:sp>
            <p:nvSpPr>
              <p:cNvPr id="72" name="Oval 71">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2614274" y="2598064"/>
                <a:ext cx="470357" cy="459473"/>
              </a:xfrm>
              <a:prstGeom prst="ellipse">
                <a:avLst/>
              </a:prstGeom>
              <a:blipFill>
                <a:blip r:embed="rId4"/>
                <a:stretch>
                  <a:fillRect/>
                </a:stretch>
              </a:blipFill>
            </p:spPr>
            <p:txBody>
              <a:bodyPr/>
              <a:lstStyle/>
              <a:p>
                <a:r>
                  <a:rPr lang="en-US">
                    <a:noFill/>
                  </a:rPr>
                  <a:t> </a:t>
                </a:r>
              </a:p>
            </p:txBody>
          </p:sp>
        </mc:Fallback>
      </mc:AlternateContent>
      <p:cxnSp>
        <p:nvCxnSpPr>
          <p:cNvPr id="73" name="Straight Arrow Connector 72">
            <a:extLst>
              <a:ext uri="{FF2B5EF4-FFF2-40B4-BE49-F238E27FC236}">
                <a16:creationId xmlns:a16="http://schemas.microsoft.com/office/drawing/2014/main" id="{C134D0CD-BAC0-5F44-839E-0CBDCB88BB08}"/>
              </a:ext>
            </a:extLst>
          </p:cNvPr>
          <p:cNvCxnSpPr>
            <a:cxnSpLocks/>
            <a:stCxn id="70" idx="0"/>
            <a:endCxn id="72" idx="4"/>
          </p:cNvCxnSpPr>
          <p:nvPr/>
        </p:nvCxnSpPr>
        <p:spPr>
          <a:xfrm flipV="1">
            <a:off x="2849453" y="3057537"/>
            <a:ext cx="0" cy="305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74" name="Table 73">
            <a:extLst>
              <a:ext uri="{FF2B5EF4-FFF2-40B4-BE49-F238E27FC236}">
                <a16:creationId xmlns:a16="http://schemas.microsoft.com/office/drawing/2014/main" id="{8FE3AF9D-0034-BB48-8D80-5EEF7924A8E3}"/>
              </a:ext>
            </a:extLst>
          </p:cNvPr>
          <p:cNvGraphicFramePr>
            <a:graphicFrameLocks noGrp="1"/>
          </p:cNvGraphicFramePr>
          <p:nvPr/>
        </p:nvGraphicFramePr>
        <p:xfrm>
          <a:off x="2618710" y="1874273"/>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75" name="Straight Arrow Connector 74">
            <a:extLst>
              <a:ext uri="{FF2B5EF4-FFF2-40B4-BE49-F238E27FC236}">
                <a16:creationId xmlns:a16="http://schemas.microsoft.com/office/drawing/2014/main" id="{C134D0CD-BAC0-5F44-839E-0CBDCB88BB08}"/>
              </a:ext>
            </a:extLst>
          </p:cNvPr>
          <p:cNvCxnSpPr>
            <a:cxnSpLocks/>
            <a:stCxn id="72" idx="0"/>
            <a:endCxn id="74" idx="2"/>
          </p:cNvCxnSpPr>
          <p:nvPr/>
        </p:nvCxnSpPr>
        <p:spPr>
          <a:xfrm flipV="1">
            <a:off x="2849453" y="2333746"/>
            <a:ext cx="0" cy="264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CE73603-7DAB-214C-9191-92C8419239D0}"/>
                  </a:ext>
                </a:extLst>
              </p:cNvPr>
              <p:cNvSpPr txBox="1"/>
              <p:nvPr/>
            </p:nvSpPr>
            <p:spPr>
              <a:xfrm>
                <a:off x="3054088" y="1837089"/>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𝑝</m:t>
                          </m:r>
                        </m:e>
                        <m:sub>
                          <m:r>
                            <a:rPr lang="en-US" sz="2797" i="1" dirty="0">
                              <a:latin typeface="Cambria Math" panose="02040503050406030204" pitchFamily="18" charset="0"/>
                              <a:cs typeface="Times New Roman" panose="02020603050405020304" pitchFamily="18" charset="0"/>
                            </a:rPr>
                            <m:t>𝑖</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76" name="TextBox 75">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3054088" y="1837089"/>
                <a:ext cx="482826" cy="512576"/>
              </a:xfrm>
              <a:prstGeom prst="rect">
                <a:avLst/>
              </a:prstGeom>
              <a:blipFill>
                <a:blip r:embed="rId5"/>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CFC55DEA-BE27-EE42-8E5B-314E55DFC52E}"/>
              </a:ext>
            </a:extLst>
          </p:cNvPr>
          <p:cNvSpPr/>
          <p:nvPr/>
        </p:nvSpPr>
        <p:spPr>
          <a:xfrm>
            <a:off x="879189" y="3200400"/>
            <a:ext cx="6025703" cy="3002901"/>
          </a:xfrm>
          <a:prstGeom prst="rect">
            <a:avLst/>
          </a:prstGeom>
          <a:solidFill>
            <a:srgbClr val="3F80CD">
              <a:alpha val="10980"/>
            </a:srgbClr>
          </a:solidFill>
          <a:ln w="28575"/>
        </p:spPr>
        <p:style>
          <a:lnRef idx="1">
            <a:schemeClr val="accent1"/>
          </a:lnRef>
          <a:fillRef idx="3">
            <a:schemeClr val="accent1"/>
          </a:fillRef>
          <a:effectRef idx="2">
            <a:schemeClr val="accent1"/>
          </a:effectRef>
          <a:fontRef idx="minor">
            <a:schemeClr val="lt1"/>
          </a:fontRef>
        </p:style>
        <p:txBody>
          <a:bodyPr rtlCol="0" anchor="ctr"/>
          <a:lstStyle/>
          <a:p>
            <a:r>
              <a:rPr lang="en-US" sz="2636" dirty="0">
                <a:solidFill>
                  <a:schemeClr val="tx1"/>
                </a:solidFill>
              </a:rPr>
              <a:t>					Linear</a:t>
            </a:r>
          </a:p>
          <a:p>
            <a:r>
              <a:rPr lang="en-US" sz="2636" dirty="0">
                <a:solidFill>
                  <a:schemeClr val="tx1"/>
                </a:solidFill>
              </a:rPr>
              <a:t>					Model</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B0E6F50-36DB-D942-97C3-7F75BF273DCC}"/>
                  </a:ext>
                </a:extLst>
              </p:cNvPr>
              <p:cNvSpPr txBox="1"/>
              <p:nvPr/>
            </p:nvSpPr>
            <p:spPr>
              <a:xfrm>
                <a:off x="7149425" y="5246903"/>
                <a:ext cx="4707404" cy="360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prstClr val="black"/>
                              </a:solidFill>
                              <a:latin typeface="Cambria Math" panose="02040503050406030204" pitchFamily="18" charset="0"/>
                              <a:cs typeface="Times New Roman" panose="02020603050405020304" pitchFamily="18" charset="0"/>
                            </a:rPr>
                          </m:ctrlPr>
                        </m:sSubPr>
                        <m:e>
                          <m:r>
                            <a:rPr lang="en-US" sz="2400" b="0" i="1" dirty="0" smtClean="0">
                              <a:solidFill>
                                <a:prstClr val="black"/>
                              </a:solidFill>
                              <a:latin typeface="Cambria Math" panose="02040503050406030204" pitchFamily="18" charset="0"/>
                              <a:cs typeface="Times New Roman" panose="02020603050405020304" pitchFamily="18" charset="0"/>
                            </a:rPr>
                            <m:t>𝑝</m:t>
                          </m:r>
                        </m:e>
                        <m:sub>
                          <m:r>
                            <a:rPr lang="en-US" sz="2400" b="0" i="1" dirty="0" smtClean="0">
                              <a:solidFill>
                                <a:prstClr val="black"/>
                              </a:solidFill>
                              <a:latin typeface="Cambria Math" panose="02040503050406030204" pitchFamily="18" charset="0"/>
                              <a:cs typeface="Times New Roman" panose="02020603050405020304" pitchFamily="18" charset="0"/>
                            </a:rPr>
                            <m:t>𝑖</m:t>
                          </m:r>
                        </m:sub>
                      </m:sSub>
                      <m:r>
                        <a:rPr lang="en-US" sz="2400" b="0" i="1" dirty="0" smtClean="0">
                          <a:solidFill>
                            <a:prstClr val="black"/>
                          </a:solidFill>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𝜎</m:t>
                      </m:r>
                      <m:r>
                        <a:rPr lang="en-US" sz="2400" b="0" i="1" dirty="0"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𝑀</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oMath>
                  </m:oMathPara>
                </a14:m>
                <a:endParaRPr lang="en-US" sz="2400" baseline="-25000" dirty="0"/>
              </a:p>
            </p:txBody>
          </p:sp>
        </mc:Choice>
        <mc:Fallback xmlns="">
          <p:sp>
            <p:nvSpPr>
              <p:cNvPr id="24" name="TextBox 23">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7149425" y="5246903"/>
                <a:ext cx="4707404" cy="360804"/>
              </a:xfrm>
              <a:prstGeom prst="rect">
                <a:avLst/>
              </a:prstGeom>
              <a:blipFill>
                <a:blip r:embed="rId6"/>
                <a:stretch>
                  <a:fillRect l="-1036" r="-1813" b="-38983"/>
                </a:stretch>
              </a:blipFill>
            </p:spPr>
            <p:txBody>
              <a:bodyPr/>
              <a:lstStyle/>
              <a:p>
                <a:r>
                  <a:rPr lang="en-US">
                    <a:noFill/>
                  </a:rPr>
                  <a:t> </a:t>
                </a:r>
              </a:p>
            </p:txBody>
          </p:sp>
        </mc:Fallback>
      </mc:AlternateContent>
    </p:spTree>
    <p:extLst>
      <p:ext uri="{BB962C8B-B14F-4D97-AF65-F5344CB8AC3E}">
        <p14:creationId xmlns:p14="http://schemas.microsoft.com/office/powerpoint/2010/main" val="1368150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609600" y="274639"/>
            <a:ext cx="10972800" cy="1143000"/>
          </a:xfrm>
        </p:spPr>
        <p:txBody>
          <a:bodyPr/>
          <a:lstStyle/>
          <a:p>
            <a:r>
              <a:rPr lang="en-US" dirty="0"/>
              <a:t>Logistic Regression</a:t>
            </a:r>
          </a:p>
        </p:txBody>
      </p:sp>
      <p:cxnSp>
        <p:nvCxnSpPr>
          <p:cNvPr id="55" name="Straight Arrow Connector 54">
            <a:extLst>
              <a:ext uri="{FF2B5EF4-FFF2-40B4-BE49-F238E27FC236}">
                <a16:creationId xmlns:a16="http://schemas.microsoft.com/office/drawing/2014/main" id="{213A1C08-7264-534B-BF7D-B870FCECD83D}"/>
              </a:ext>
            </a:extLst>
          </p:cNvPr>
          <p:cNvCxnSpPr>
            <a:cxnSpLocks/>
          </p:cNvCxnSpPr>
          <p:nvPr/>
        </p:nvCxnSpPr>
        <p:spPr>
          <a:xfrm flipV="1">
            <a:off x="2217107" y="3694430"/>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C134D0CD-BAC0-5F44-839E-0CBDCB88BB08}"/>
              </a:ext>
            </a:extLst>
          </p:cNvPr>
          <p:cNvCxnSpPr>
            <a:cxnSpLocks/>
          </p:cNvCxnSpPr>
          <p:nvPr/>
        </p:nvCxnSpPr>
        <p:spPr>
          <a:xfrm flipH="1" flipV="1">
            <a:off x="2838890" y="3694430"/>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E1DE7A53-058C-B347-BC25-AB052A7D272E}"/>
              </a:ext>
            </a:extLst>
          </p:cNvPr>
          <p:cNvCxnSpPr>
            <a:cxnSpLocks/>
          </p:cNvCxnSpPr>
          <p:nvPr/>
        </p:nvCxnSpPr>
        <p:spPr>
          <a:xfrm flipV="1">
            <a:off x="1373595" y="3694430"/>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F4049EAA-17DF-7E42-A394-6984E48ED682}"/>
              </a:ext>
            </a:extLst>
          </p:cNvPr>
          <p:cNvCxnSpPr>
            <a:cxnSpLocks/>
          </p:cNvCxnSpPr>
          <p:nvPr/>
        </p:nvCxnSpPr>
        <p:spPr>
          <a:xfrm flipV="1">
            <a:off x="1791222" y="3694430"/>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id="{D28AE069-5836-464E-9C93-A719A0595B13}"/>
              </a:ext>
            </a:extLst>
          </p:cNvPr>
          <p:cNvCxnSpPr>
            <a:cxnSpLocks/>
          </p:cNvCxnSpPr>
          <p:nvPr/>
        </p:nvCxnSpPr>
        <p:spPr>
          <a:xfrm flipV="1">
            <a:off x="2680570" y="3694430"/>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0" name="Picture 59">
            <a:extLst>
              <a:ext uri="{FF2B5EF4-FFF2-40B4-BE49-F238E27FC236}">
                <a16:creationId xmlns:a16="http://schemas.microsoft.com/office/drawing/2014/main" id="{C1F8BF20-364A-5843-8FD8-15161C5B5F23}"/>
              </a:ext>
            </a:extLst>
          </p:cNvPr>
          <p:cNvPicPr>
            <a:picLocks noChangeAspect="1"/>
          </p:cNvPicPr>
          <p:nvPr/>
        </p:nvPicPr>
        <p:blipFill>
          <a:blip r:embed="rId3"/>
          <a:stretch>
            <a:fillRect/>
          </a:stretch>
        </p:blipFill>
        <p:spPr>
          <a:xfrm>
            <a:off x="1126908" y="5190586"/>
            <a:ext cx="3520249" cy="473439"/>
          </a:xfrm>
          <a:prstGeom prst="rect">
            <a:avLst/>
          </a:prstGeom>
        </p:spPr>
      </p:pic>
      <p:sp>
        <p:nvSpPr>
          <p:cNvPr id="61" name="TextBox 60">
            <a:extLst>
              <a:ext uri="{FF2B5EF4-FFF2-40B4-BE49-F238E27FC236}">
                <a16:creationId xmlns:a16="http://schemas.microsoft.com/office/drawing/2014/main" id="{B7196F96-9B92-C84B-B33C-4585B8AE5240}"/>
              </a:ext>
            </a:extLst>
          </p:cNvPr>
          <p:cNvSpPr txBox="1"/>
          <p:nvPr/>
        </p:nvSpPr>
        <p:spPr>
          <a:xfrm>
            <a:off x="1101856" y="556963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8E5E827C-A41C-9A41-A801-49CEF2580E6C}"/>
              </a:ext>
            </a:extLst>
          </p:cNvPr>
          <p:cNvSpPr txBox="1"/>
          <p:nvPr/>
        </p:nvSpPr>
        <p:spPr>
          <a:xfrm>
            <a:off x="4147603" y="5569635"/>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65" name="Straight Arrow Connector 64">
            <a:extLst>
              <a:ext uri="{FF2B5EF4-FFF2-40B4-BE49-F238E27FC236}">
                <a16:creationId xmlns:a16="http://schemas.microsoft.com/office/drawing/2014/main" id="{FCAD43C3-5611-4743-9BA6-50F550926F4D}"/>
              </a:ext>
            </a:extLst>
          </p:cNvPr>
          <p:cNvCxnSpPr>
            <a:cxnSpLocks/>
          </p:cNvCxnSpPr>
          <p:nvPr/>
        </p:nvCxnSpPr>
        <p:spPr>
          <a:xfrm flipH="1" flipV="1">
            <a:off x="2838890" y="3694430"/>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08BE6C33-E740-FC40-A977-E150AA9A4605}"/>
              </a:ext>
            </a:extLst>
          </p:cNvPr>
          <p:cNvCxnSpPr>
            <a:cxnSpLocks/>
          </p:cNvCxnSpPr>
          <p:nvPr/>
        </p:nvCxnSpPr>
        <p:spPr>
          <a:xfrm flipH="1" flipV="1">
            <a:off x="2838890" y="3694430"/>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090EA6B8-77A2-EA4B-B703-C5ED9D5382E8}"/>
              </a:ext>
            </a:extLst>
          </p:cNvPr>
          <p:cNvCxnSpPr>
            <a:cxnSpLocks/>
          </p:cNvCxnSpPr>
          <p:nvPr/>
        </p:nvCxnSpPr>
        <p:spPr>
          <a:xfrm flipH="1" flipV="1">
            <a:off x="2838890" y="3694430"/>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8" name="TextBox 67">
            <a:extLst>
              <a:ext uri="{FF2B5EF4-FFF2-40B4-BE49-F238E27FC236}">
                <a16:creationId xmlns:a16="http://schemas.microsoft.com/office/drawing/2014/main" id="{938B7CFD-346D-414D-A4AC-DF1E1B8836E9}"/>
              </a:ext>
            </a:extLst>
          </p:cNvPr>
          <p:cNvSpPr txBox="1"/>
          <p:nvPr/>
        </p:nvSpPr>
        <p:spPr>
          <a:xfrm>
            <a:off x="1520622" y="401406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69" name="TextBox 68">
            <a:extLst>
              <a:ext uri="{FF2B5EF4-FFF2-40B4-BE49-F238E27FC236}">
                <a16:creationId xmlns:a16="http://schemas.microsoft.com/office/drawing/2014/main" id="{11E7216C-07F4-D446-B563-C5713BD860F6}"/>
              </a:ext>
            </a:extLst>
          </p:cNvPr>
          <p:cNvSpPr txBox="1"/>
          <p:nvPr/>
        </p:nvSpPr>
        <p:spPr>
          <a:xfrm>
            <a:off x="3700983" y="4014065"/>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70" name="Table 69">
            <a:extLst>
              <a:ext uri="{FF2B5EF4-FFF2-40B4-BE49-F238E27FC236}">
                <a16:creationId xmlns:a16="http://schemas.microsoft.com/office/drawing/2014/main" id="{8FE3AF9D-0034-BB48-8D80-5EEF7924A8E3}"/>
              </a:ext>
            </a:extLst>
          </p:cNvPr>
          <p:cNvGraphicFramePr>
            <a:graphicFrameLocks noGrp="1"/>
          </p:cNvGraphicFramePr>
          <p:nvPr/>
        </p:nvGraphicFramePr>
        <p:xfrm>
          <a:off x="2618710" y="336298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71" name="TextBox 70">
            <a:extLst>
              <a:ext uri="{FF2B5EF4-FFF2-40B4-BE49-F238E27FC236}">
                <a16:creationId xmlns:a16="http://schemas.microsoft.com/office/drawing/2014/main" id="{DCE73603-7DAB-214C-9191-92C8419239D0}"/>
              </a:ext>
            </a:extLst>
          </p:cNvPr>
          <p:cNvSpPr txBox="1"/>
          <p:nvPr/>
        </p:nvSpPr>
        <p:spPr>
          <a:xfrm>
            <a:off x="3080075" y="3299683"/>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z</a:t>
            </a:r>
            <a:r>
              <a:rPr lang="en-US" sz="2797" i="1" baseline="-25000" dirty="0" err="1">
                <a:latin typeface="Times New Roman" panose="02020603050405020304" pitchFamily="18" charset="0"/>
                <a:cs typeface="Times New Roman" panose="02020603050405020304" pitchFamily="18" charset="0"/>
              </a:rPr>
              <a:t>i</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2" name="Oval 71">
                <a:extLst>
                  <a:ext uri="{FF2B5EF4-FFF2-40B4-BE49-F238E27FC236}">
                    <a16:creationId xmlns:a16="http://schemas.microsoft.com/office/drawing/2014/main" id="{A9A3DC97-6FD7-3D44-A8F4-972C07178FC6}"/>
                  </a:ext>
                </a:extLst>
              </p:cNvPr>
              <p:cNvSpPr/>
              <p:nvPr/>
            </p:nvSpPr>
            <p:spPr>
              <a:xfrm>
                <a:off x="2614274" y="2598064"/>
                <a:ext cx="470357" cy="45947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dirty="0" smtClean="0">
                          <a:latin typeface="Cambria Math" panose="02040503050406030204" pitchFamily="18" charset="0"/>
                        </a:rPr>
                        <m:t> </m:t>
                      </m:r>
                      <m:r>
                        <a:rPr lang="el-GR" sz="3200" i="1" dirty="0" smtClean="0">
                          <a:latin typeface="Cambria Math" panose="02040503050406030204" pitchFamily="18" charset="0"/>
                        </a:rPr>
                        <m:t>𝜎</m:t>
                      </m:r>
                    </m:oMath>
                  </m:oMathPara>
                </a14:m>
                <a:endParaRPr lang="en-US" dirty="0"/>
              </a:p>
            </p:txBody>
          </p:sp>
        </mc:Choice>
        <mc:Fallback xmlns="">
          <p:sp>
            <p:nvSpPr>
              <p:cNvPr id="72" name="Oval 71">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2614274" y="2598064"/>
                <a:ext cx="470357" cy="459473"/>
              </a:xfrm>
              <a:prstGeom prst="ellipse">
                <a:avLst/>
              </a:prstGeom>
              <a:blipFill>
                <a:blip r:embed="rId4"/>
                <a:stretch>
                  <a:fillRect/>
                </a:stretch>
              </a:blipFill>
            </p:spPr>
            <p:txBody>
              <a:bodyPr/>
              <a:lstStyle/>
              <a:p>
                <a:r>
                  <a:rPr lang="en-US">
                    <a:noFill/>
                  </a:rPr>
                  <a:t> </a:t>
                </a:r>
              </a:p>
            </p:txBody>
          </p:sp>
        </mc:Fallback>
      </mc:AlternateContent>
      <p:cxnSp>
        <p:nvCxnSpPr>
          <p:cNvPr id="73" name="Straight Arrow Connector 72">
            <a:extLst>
              <a:ext uri="{FF2B5EF4-FFF2-40B4-BE49-F238E27FC236}">
                <a16:creationId xmlns:a16="http://schemas.microsoft.com/office/drawing/2014/main" id="{C134D0CD-BAC0-5F44-839E-0CBDCB88BB08}"/>
              </a:ext>
            </a:extLst>
          </p:cNvPr>
          <p:cNvCxnSpPr>
            <a:cxnSpLocks/>
            <a:stCxn id="70" idx="0"/>
            <a:endCxn id="72" idx="4"/>
          </p:cNvCxnSpPr>
          <p:nvPr/>
        </p:nvCxnSpPr>
        <p:spPr>
          <a:xfrm flipV="1">
            <a:off x="2849453" y="3057537"/>
            <a:ext cx="0" cy="305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74" name="Table 73">
            <a:extLst>
              <a:ext uri="{FF2B5EF4-FFF2-40B4-BE49-F238E27FC236}">
                <a16:creationId xmlns:a16="http://schemas.microsoft.com/office/drawing/2014/main" id="{8FE3AF9D-0034-BB48-8D80-5EEF7924A8E3}"/>
              </a:ext>
            </a:extLst>
          </p:cNvPr>
          <p:cNvGraphicFramePr>
            <a:graphicFrameLocks noGrp="1"/>
          </p:cNvGraphicFramePr>
          <p:nvPr/>
        </p:nvGraphicFramePr>
        <p:xfrm>
          <a:off x="2618710" y="1874273"/>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75" name="Straight Arrow Connector 74">
            <a:extLst>
              <a:ext uri="{FF2B5EF4-FFF2-40B4-BE49-F238E27FC236}">
                <a16:creationId xmlns:a16="http://schemas.microsoft.com/office/drawing/2014/main" id="{C134D0CD-BAC0-5F44-839E-0CBDCB88BB08}"/>
              </a:ext>
            </a:extLst>
          </p:cNvPr>
          <p:cNvCxnSpPr>
            <a:cxnSpLocks/>
            <a:stCxn id="72" idx="0"/>
            <a:endCxn id="74" idx="2"/>
          </p:cNvCxnSpPr>
          <p:nvPr/>
        </p:nvCxnSpPr>
        <p:spPr>
          <a:xfrm flipV="1">
            <a:off x="2849453" y="2333746"/>
            <a:ext cx="0" cy="264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CE73603-7DAB-214C-9191-92C8419239D0}"/>
                  </a:ext>
                </a:extLst>
              </p:cNvPr>
              <p:cNvSpPr txBox="1"/>
              <p:nvPr/>
            </p:nvSpPr>
            <p:spPr>
              <a:xfrm>
                <a:off x="3054088" y="1837089"/>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𝑝</m:t>
                          </m:r>
                        </m:e>
                        <m:sub>
                          <m:r>
                            <a:rPr lang="en-US" sz="2797" i="1" dirty="0">
                              <a:latin typeface="Cambria Math" panose="02040503050406030204" pitchFamily="18" charset="0"/>
                              <a:cs typeface="Times New Roman" panose="02020603050405020304" pitchFamily="18" charset="0"/>
                            </a:rPr>
                            <m:t>𝑖</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76" name="TextBox 75">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3054088" y="1837089"/>
                <a:ext cx="482826" cy="512576"/>
              </a:xfrm>
              <a:prstGeom prst="rect">
                <a:avLst/>
              </a:prstGeom>
              <a:blipFill>
                <a:blip r:embed="rId5"/>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813C3BCE-1BF8-0E48-B331-76871CD84CA1}"/>
              </a:ext>
            </a:extLst>
          </p:cNvPr>
          <p:cNvSpPr/>
          <p:nvPr/>
        </p:nvSpPr>
        <p:spPr>
          <a:xfrm>
            <a:off x="2388118" y="1724569"/>
            <a:ext cx="3848559" cy="2289496"/>
          </a:xfrm>
          <a:prstGeom prst="rect">
            <a:avLst/>
          </a:prstGeom>
          <a:solidFill>
            <a:srgbClr val="FF5C00">
              <a:alpha val="7843"/>
            </a:srgbClr>
          </a:solid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636" dirty="0"/>
              <a:t>		</a:t>
            </a:r>
            <a:r>
              <a:rPr lang="en-US" sz="2636" dirty="0">
                <a:solidFill>
                  <a:schemeClr val="tx1"/>
                </a:solidFill>
              </a:rPr>
              <a:t>Convert to a</a:t>
            </a:r>
          </a:p>
          <a:p>
            <a:r>
              <a:rPr lang="en-US" sz="2636" dirty="0">
                <a:solidFill>
                  <a:schemeClr val="tx1"/>
                </a:solidFill>
              </a:rPr>
              <a:t>		Probability</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0E6F50-36DB-D942-97C3-7F75BF273DCC}"/>
                  </a:ext>
                </a:extLst>
              </p:cNvPr>
              <p:cNvSpPr txBox="1"/>
              <p:nvPr/>
            </p:nvSpPr>
            <p:spPr>
              <a:xfrm>
                <a:off x="7149425" y="5246903"/>
                <a:ext cx="4707404" cy="360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prstClr val="black"/>
                              </a:solidFill>
                              <a:latin typeface="Cambria Math" panose="02040503050406030204" pitchFamily="18" charset="0"/>
                              <a:cs typeface="Times New Roman" panose="02020603050405020304" pitchFamily="18" charset="0"/>
                            </a:rPr>
                          </m:ctrlPr>
                        </m:sSubPr>
                        <m:e>
                          <m:r>
                            <a:rPr lang="en-US" sz="2400" b="0" i="1" dirty="0" smtClean="0">
                              <a:solidFill>
                                <a:prstClr val="black"/>
                              </a:solidFill>
                              <a:latin typeface="Cambria Math" panose="02040503050406030204" pitchFamily="18" charset="0"/>
                              <a:cs typeface="Times New Roman" panose="02020603050405020304" pitchFamily="18" charset="0"/>
                            </a:rPr>
                            <m:t>𝑝</m:t>
                          </m:r>
                        </m:e>
                        <m:sub>
                          <m:r>
                            <a:rPr lang="en-US" sz="2400" b="0" i="1" dirty="0" smtClean="0">
                              <a:solidFill>
                                <a:prstClr val="black"/>
                              </a:solidFill>
                              <a:latin typeface="Cambria Math" panose="02040503050406030204" pitchFamily="18" charset="0"/>
                              <a:cs typeface="Times New Roman" panose="02020603050405020304" pitchFamily="18" charset="0"/>
                            </a:rPr>
                            <m:t>𝑖</m:t>
                          </m:r>
                        </m:sub>
                      </m:sSub>
                      <m:r>
                        <a:rPr lang="en-US" sz="2400" b="0" i="1" dirty="0" smtClean="0">
                          <a:solidFill>
                            <a:prstClr val="black"/>
                          </a:solidFill>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𝜎</m:t>
                      </m:r>
                      <m:r>
                        <a:rPr lang="en-US" sz="2400" b="0" i="1" dirty="0"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𝑀</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oMath>
                  </m:oMathPara>
                </a14:m>
                <a:endParaRPr lang="en-US" sz="2400" baseline="-25000" dirty="0"/>
              </a:p>
            </p:txBody>
          </p:sp>
        </mc:Choice>
        <mc:Fallback xmlns="">
          <p:sp>
            <p:nvSpPr>
              <p:cNvPr id="25" name="TextBox 24">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7149425" y="5246903"/>
                <a:ext cx="4707404" cy="360804"/>
              </a:xfrm>
              <a:prstGeom prst="rect">
                <a:avLst/>
              </a:prstGeom>
              <a:blipFill>
                <a:blip r:embed="rId6"/>
                <a:stretch>
                  <a:fillRect l="-1036" r="-1813" b="-38983"/>
                </a:stretch>
              </a:blipFill>
            </p:spPr>
            <p:txBody>
              <a:bodyPr/>
              <a:lstStyle/>
              <a:p>
                <a:r>
                  <a:rPr lang="en-US">
                    <a:noFill/>
                  </a:rPr>
                  <a:t> </a:t>
                </a:r>
              </a:p>
            </p:txBody>
          </p:sp>
        </mc:Fallback>
      </mc:AlternateContent>
    </p:spTree>
    <p:extLst>
      <p:ext uri="{BB962C8B-B14F-4D97-AF65-F5344CB8AC3E}">
        <p14:creationId xmlns:p14="http://schemas.microsoft.com/office/powerpoint/2010/main" val="2378575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30FE1-2C70-AC4C-A85C-0A813CD545A6}"/>
              </a:ext>
            </a:extLst>
          </p:cNvPr>
          <p:cNvSpPr>
            <a:spLocks noGrp="1"/>
          </p:cNvSpPr>
          <p:nvPr>
            <p:ph type="title"/>
          </p:nvPr>
        </p:nvSpPr>
        <p:spPr/>
        <p:txBody>
          <a:bodyPr>
            <a:normAutofit/>
          </a:bodyPr>
          <a:lstStyle/>
          <a:p>
            <a:r>
              <a:rPr lang="en-US" sz="4000" dirty="0"/>
              <a:t>ICU Mortality Prediction</a:t>
            </a:r>
          </a:p>
        </p:txBody>
      </p:sp>
      <p:sp>
        <p:nvSpPr>
          <p:cNvPr id="3" name="Text Placeholder 2">
            <a:extLst>
              <a:ext uri="{FF2B5EF4-FFF2-40B4-BE49-F238E27FC236}">
                <a16:creationId xmlns:a16="http://schemas.microsoft.com/office/drawing/2014/main" id="{5715EA1B-0F1B-0E4A-AF4C-789226EECF29}"/>
              </a:ext>
            </a:extLst>
          </p:cNvPr>
          <p:cNvSpPr>
            <a:spLocks noGrp="1"/>
          </p:cNvSpPr>
          <p:nvPr>
            <p:ph type="body" idx="1"/>
          </p:nvPr>
        </p:nvSpPr>
        <p:spPr/>
        <p:txBody>
          <a:bodyPr/>
          <a:lstStyle/>
          <a:p>
            <a:r>
              <a:rPr lang="en-US" dirty="0"/>
              <a:t>Illustrative Example</a:t>
            </a:r>
          </a:p>
        </p:txBody>
      </p:sp>
    </p:spTree>
    <p:extLst>
      <p:ext uri="{BB962C8B-B14F-4D97-AF65-F5344CB8AC3E}">
        <p14:creationId xmlns:p14="http://schemas.microsoft.com/office/powerpoint/2010/main" val="3330771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8E5C9488-3BEA-4F24-B22D-CC9C1A83CCEC}"/>
              </a:ext>
            </a:extLst>
          </p:cNvPr>
          <p:cNvSpPr>
            <a:spLocks noGrp="1"/>
          </p:cNvSpPr>
          <p:nvPr>
            <p:ph type="title"/>
          </p:nvPr>
        </p:nvSpPr>
        <p:spPr>
          <a:xfrm>
            <a:off x="615758" y="38447"/>
            <a:ext cx="10972800" cy="1143000"/>
          </a:xfrm>
        </p:spPr>
        <p:txBody>
          <a:bodyPr>
            <a:normAutofit/>
          </a:bodyPr>
          <a:lstStyle/>
          <a:p>
            <a:r>
              <a:rPr lang="en-US" sz="4267" dirty="0">
                <a:solidFill>
                  <a:srgbClr val="002060"/>
                </a:solidFill>
              </a:rPr>
              <a:t>Example: ICU Mortality Prediction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1FEDE59-5AC7-FF4A-A79D-0E2ADE592CE3}"/>
                  </a:ext>
                </a:extLst>
              </p:cNvPr>
              <p:cNvSpPr>
                <a:spLocks noGrp="1"/>
              </p:cNvSpPr>
              <p:nvPr>
                <p:ph idx="1"/>
              </p:nvPr>
            </p:nvSpPr>
            <p:spPr>
              <a:xfrm>
                <a:off x="615758" y="1422711"/>
                <a:ext cx="10960485" cy="3184028"/>
              </a:xfrm>
            </p:spPr>
            <p:txBody>
              <a:bodyPr>
                <a:normAutofit/>
              </a:bodyPr>
              <a:lstStyle/>
              <a:p>
                <a:r>
                  <a:rPr lang="en-US" sz="3200" dirty="0">
                    <a:solidFill>
                      <a:schemeClr val="tx1"/>
                    </a:solidFill>
                  </a:rPr>
                  <a:t>Outcome:</a:t>
                </a:r>
              </a:p>
              <a:p>
                <a:endParaRPr lang="en-US" sz="3200" dirty="0">
                  <a:solidFill>
                    <a:schemeClr val="tx1"/>
                  </a:solidFill>
                </a:endParaRPr>
              </a:p>
              <a:p>
                <a:endParaRPr lang="en-US" sz="3200" dirty="0">
                  <a:solidFill>
                    <a:schemeClr val="tx1"/>
                  </a:solidFill>
                </a:endParaRPr>
              </a:p>
              <a:p>
                <a:r>
                  <a:rPr lang="en-US" sz="3200" dirty="0">
                    <a:solidFill>
                      <a:schemeClr val="tx1"/>
                    </a:solidFill>
                  </a:rPr>
                  <a:t>Features: On admission, what is patient </a:t>
                </a:r>
                <a14:m>
                  <m:oMath xmlns:m="http://schemas.openxmlformats.org/officeDocument/2006/math">
                    <m:r>
                      <a:rPr lang="en-US" sz="3200" i="1">
                        <a:solidFill>
                          <a:schemeClr val="tx1"/>
                        </a:solidFill>
                        <a:latin typeface="Cambria Math" panose="02040503050406030204" pitchFamily="18" charset="0"/>
                      </a:rPr>
                      <m:t>𝑖</m:t>
                    </m:r>
                  </m:oMath>
                </a14:m>
                <a:r>
                  <a:rPr lang="en-US" sz="3200" dirty="0">
                    <a:solidFill>
                      <a:schemeClr val="tx1"/>
                    </a:solidFill>
                  </a:rPr>
                  <a:t>’s </a:t>
                </a:r>
              </a:p>
              <a:p>
                <a:pPr marL="609585" lvl="1" indent="0">
                  <a:buNone/>
                </a:pPr>
                <a14:m>
                  <m:oMathPara xmlns:m="http://schemas.openxmlformats.org/officeDocument/2006/math">
                    <m:oMathParaPr>
                      <m:jc m:val="centerGroup"/>
                    </m:oMathParaPr>
                    <m:oMath xmlns:m="http://schemas.openxmlformats.org/officeDocument/2006/math">
                      <m:r>
                        <a:rPr lang="en-US" sz="3197" i="1">
                          <a:solidFill>
                            <a:schemeClr val="tx1"/>
                          </a:solidFill>
                          <a:latin typeface="Cambria Math" panose="02040503050406030204" pitchFamily="18" charset="0"/>
                        </a:rPr>
                        <m:t>{</m:t>
                      </m:r>
                      <m:r>
                        <m:rPr>
                          <m:sty m:val="p"/>
                        </m:rPr>
                        <a:rPr lang="en-US" sz="3197" b="0" i="0" smtClean="0">
                          <a:solidFill>
                            <a:schemeClr val="tx1"/>
                          </a:solidFill>
                          <a:latin typeface="Cambria Math" panose="02040503050406030204" pitchFamily="18" charset="0"/>
                        </a:rPr>
                        <m:t>age</m:t>
                      </m:r>
                      <m:r>
                        <a:rPr lang="en-US" sz="3197" i="0">
                          <a:solidFill>
                            <a:schemeClr val="tx1"/>
                          </a:solidFill>
                          <a:latin typeface="Cambria Math" panose="02040503050406030204" pitchFamily="18" charset="0"/>
                        </a:rPr>
                        <m:t>, </m:t>
                      </m:r>
                      <m:r>
                        <m:rPr>
                          <m:sty m:val="p"/>
                        </m:rPr>
                        <a:rPr lang="en-US" sz="3197" b="0" i="0" smtClean="0">
                          <a:solidFill>
                            <a:schemeClr val="tx1"/>
                          </a:solidFill>
                          <a:latin typeface="Cambria Math" panose="02040503050406030204" pitchFamily="18" charset="0"/>
                        </a:rPr>
                        <m:t>sex</m:t>
                      </m:r>
                      <m:r>
                        <a:rPr lang="en-US" sz="3197" i="0">
                          <a:solidFill>
                            <a:schemeClr val="tx1"/>
                          </a:solidFill>
                          <a:latin typeface="Cambria Math" panose="02040503050406030204" pitchFamily="18" charset="0"/>
                        </a:rPr>
                        <m:t>, </m:t>
                      </m:r>
                      <m:r>
                        <m:rPr>
                          <m:sty m:val="p"/>
                        </m:rPr>
                        <a:rPr lang="en-US" sz="3197" i="0">
                          <a:solidFill>
                            <a:schemeClr val="tx1"/>
                          </a:solidFill>
                          <a:latin typeface="Cambria Math" panose="02040503050406030204" pitchFamily="18" charset="0"/>
                        </a:rPr>
                        <m:t>temperature</m:t>
                      </m:r>
                      <m:r>
                        <a:rPr lang="en-US" sz="3197" b="0" i="0" smtClean="0">
                          <a:solidFill>
                            <a:schemeClr val="tx1"/>
                          </a:solidFill>
                          <a:latin typeface="Cambria Math" panose="02040503050406030204" pitchFamily="18" charset="0"/>
                        </a:rPr>
                        <m:t>,</m:t>
                      </m:r>
                      <m:r>
                        <m:rPr>
                          <m:sty m:val="p"/>
                        </m:rPr>
                        <a:rPr lang="en-US" sz="3197" b="0" i="0" smtClean="0">
                          <a:solidFill>
                            <a:schemeClr val="tx1"/>
                          </a:solidFill>
                          <a:latin typeface="Cambria Math" panose="02040503050406030204" pitchFamily="18" charset="0"/>
                        </a:rPr>
                        <m:t>blood</m:t>
                      </m:r>
                      <m:r>
                        <a:rPr lang="en-US" sz="3197" b="0" i="0" smtClean="0">
                          <a:solidFill>
                            <a:schemeClr val="tx1"/>
                          </a:solidFill>
                          <a:latin typeface="Cambria Math" panose="02040503050406030204" pitchFamily="18" charset="0"/>
                        </a:rPr>
                        <m:t> </m:t>
                      </m:r>
                      <m:r>
                        <m:rPr>
                          <m:sty m:val="p"/>
                        </m:rPr>
                        <a:rPr lang="en-US" sz="3197" b="0" i="0" smtClean="0">
                          <a:solidFill>
                            <a:schemeClr val="tx1"/>
                          </a:solidFill>
                          <a:latin typeface="Cambria Math" panose="02040503050406030204" pitchFamily="18" charset="0"/>
                        </a:rPr>
                        <m:t>pressure</m:t>
                      </m:r>
                      <m:r>
                        <a:rPr lang="en-US" sz="3197" i="1">
                          <a:solidFill>
                            <a:schemeClr val="tx1"/>
                          </a:solidFill>
                          <a:latin typeface="Cambria Math" panose="02040503050406030204" pitchFamily="18" charset="0"/>
                        </a:rPr>
                        <m:t>,…}</m:t>
                      </m:r>
                    </m:oMath>
                  </m:oMathPara>
                </a14:m>
                <a:endParaRPr lang="en-US" dirty="0">
                  <a:solidFill>
                    <a:schemeClr val="tx1"/>
                  </a:solidFill>
                </a:endParaRPr>
              </a:p>
              <a:p>
                <a:endParaRPr lang="en-US" sz="3729" dirty="0"/>
              </a:p>
            </p:txBody>
          </p:sp>
        </mc:Choice>
        <mc:Fallback xmlns="">
          <p:sp>
            <p:nvSpPr>
              <p:cNvPr id="2" name="Content Placeholder 1">
                <a:extLst>
                  <a:ext uri="{FF2B5EF4-FFF2-40B4-BE49-F238E27FC236}">
                    <a16:creationId xmlns:a16="http://schemas.microsoft.com/office/drawing/2014/main" id="{31FEDE59-5AC7-FF4A-A79D-0E2ADE592CE3}"/>
                  </a:ext>
                </a:extLst>
              </p:cNvPr>
              <p:cNvSpPr>
                <a:spLocks noGrp="1" noRot="1" noChangeAspect="1" noMove="1" noResize="1" noEditPoints="1" noAdjustHandles="1" noChangeArrowheads="1" noChangeShapeType="1" noTextEdit="1"/>
              </p:cNvSpPr>
              <p:nvPr>
                <p:ph idx="1"/>
              </p:nvPr>
            </p:nvSpPr>
            <p:spPr>
              <a:xfrm>
                <a:off x="615758" y="1422711"/>
                <a:ext cx="10960485" cy="3184028"/>
              </a:xfrm>
              <a:blipFill>
                <a:blip r:embed="rId3"/>
                <a:stretch>
                  <a:fillRect l="-1279" t="-2486"/>
                </a:stretch>
              </a:blipFill>
            </p:spPr>
            <p:txBody>
              <a:bodyPr/>
              <a:lstStyle/>
              <a:p>
                <a:r>
                  <a:rPr lang="en-US">
                    <a:noFill/>
                  </a:rPr>
                  <a:t> </a:t>
                </a:r>
              </a:p>
            </p:txBody>
          </p:sp>
        </mc:Fallback>
      </mc:AlternateContent>
      <p:sp>
        <p:nvSpPr>
          <p:cNvPr id="26" name="Left Brace 25">
            <a:extLst>
              <a:ext uri="{FF2B5EF4-FFF2-40B4-BE49-F238E27FC236}">
                <a16:creationId xmlns:a16="http://schemas.microsoft.com/office/drawing/2014/main" id="{0D265F4C-7E74-5C48-8EF9-B2C90980CFD5}"/>
              </a:ext>
            </a:extLst>
          </p:cNvPr>
          <p:cNvSpPr/>
          <p:nvPr/>
        </p:nvSpPr>
        <p:spPr>
          <a:xfrm rot="16200000">
            <a:off x="3613828" y="3374540"/>
            <a:ext cx="350413" cy="4262411"/>
          </a:xfrm>
          <a:prstGeom prst="leftBrace">
            <a:avLst>
              <a:gd name="adj1" fmla="val 8333"/>
              <a:gd name="adj2" fmla="val 550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5CECC8F-FA1B-394E-B9FA-31D20CF29FB4}"/>
                  </a:ext>
                </a:extLst>
              </p:cNvPr>
              <p:cNvSpPr txBox="1"/>
              <p:nvPr/>
            </p:nvSpPr>
            <p:spPr>
              <a:xfrm>
                <a:off x="2140408" y="5775099"/>
                <a:ext cx="3779831" cy="522772"/>
              </a:xfrm>
              <a:prstGeom prst="rect">
                <a:avLst/>
              </a:prstGeom>
              <a:noFill/>
            </p:spPr>
            <p:txBody>
              <a:bodyPr wrap="square" rtlCol="0">
                <a:spAutoFit/>
              </a:bodyPr>
              <a:lstStyle/>
              <a:p>
                <a14:m>
                  <m:oMath xmlns:m="http://schemas.openxmlformats.org/officeDocument/2006/math">
                    <m:sSub>
                      <m:sSubPr>
                        <m:ctrlPr>
                          <a:rPr lang="en-US" sz="2797" i="1" dirty="0">
                            <a:latin typeface="Cambria Math" panose="02040503050406030204" pitchFamily="18" charset="0"/>
                            <a:cs typeface="Times New Roman" panose="02020603050405020304" pitchFamily="18" charset="0"/>
                          </a:rPr>
                        </m:ctrlPr>
                      </m:sSubPr>
                      <m:e>
                        <m:r>
                          <a:rPr lang="en-US" sz="2797" i="1" dirty="0">
                            <a:latin typeface="Cambria Math" panose="02040503050406030204" pitchFamily="18" charset="0"/>
                            <a:cs typeface="Times New Roman" panose="02020603050405020304" pitchFamily="18" charset="0"/>
                          </a:rPr>
                          <m:t>𝑥</m:t>
                        </m:r>
                      </m:e>
                      <m:sub>
                        <m:r>
                          <a:rPr lang="en-US" sz="2797" i="1" dirty="0">
                            <a:latin typeface="Cambria Math" panose="02040503050406030204" pitchFamily="18" charset="0"/>
                            <a:cs typeface="Times New Roman" panose="02020603050405020304" pitchFamily="18" charset="0"/>
                          </a:rPr>
                          <m:t>𝑖</m:t>
                        </m:r>
                      </m:sub>
                    </m:sSub>
                  </m:oMath>
                </a14:m>
                <a:r>
                  <a:rPr lang="en-US" sz="2797" dirty="0">
                    <a:latin typeface="Times New Roman" panose="02020603050405020304" pitchFamily="18" charset="0"/>
                    <a:cs typeface="Times New Roman" panose="02020603050405020304" pitchFamily="18" charset="0"/>
                  </a:rPr>
                  <a:t>, features for patient </a:t>
                </a:r>
                <a14:m>
                  <m:oMath xmlns:m="http://schemas.openxmlformats.org/officeDocument/2006/math">
                    <m:r>
                      <a:rPr lang="en-US" sz="2797" i="1">
                        <a:latin typeface="Cambria Math" panose="02040503050406030204" pitchFamily="18" charset="0"/>
                        <a:cs typeface="Times New Roman" panose="02020603050405020304" pitchFamily="18" charset="0"/>
                      </a:rPr>
                      <m:t>𝑖</m:t>
                    </m:r>
                  </m:oMath>
                </a14:m>
                <a:endParaRPr lang="en-US" sz="2797" dirty="0">
                  <a:latin typeface="Times New Roman" panose="02020603050405020304" pitchFamily="18" charset="0"/>
                  <a:cs typeface="Times New Roman" panose="02020603050405020304" pitchFamily="18" charset="0"/>
                </a:endParaRPr>
              </a:p>
            </p:txBody>
          </p:sp>
        </mc:Choice>
        <mc:Fallback xmlns="">
          <p:sp>
            <p:nvSpPr>
              <p:cNvPr id="27" name="TextBox 26">
                <a:extLst>
                  <a:ext uri="{FF2B5EF4-FFF2-40B4-BE49-F238E27FC236}">
                    <a16:creationId xmlns:a16="http://schemas.microsoft.com/office/drawing/2014/main" id="{B5CECC8F-FA1B-394E-B9FA-31D20CF29FB4}"/>
                  </a:ext>
                </a:extLst>
              </p:cNvPr>
              <p:cNvSpPr txBox="1">
                <a:spLocks noRot="1" noChangeAspect="1" noMove="1" noResize="1" noEditPoints="1" noAdjustHandles="1" noChangeArrowheads="1" noChangeShapeType="1" noTextEdit="1"/>
              </p:cNvSpPr>
              <p:nvPr/>
            </p:nvSpPr>
            <p:spPr>
              <a:xfrm>
                <a:off x="2140408" y="5775099"/>
                <a:ext cx="3779831" cy="522772"/>
              </a:xfrm>
              <a:prstGeom prst="rect">
                <a:avLst/>
              </a:prstGeom>
              <a:blipFill>
                <a:blip r:embed="rId4"/>
                <a:stretch>
                  <a:fillRect t="-11628"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63AFD0E-3E46-984C-855C-1431BDB67FAC}"/>
                  </a:ext>
                </a:extLst>
              </p:cNvPr>
              <p:cNvSpPr txBox="1"/>
              <p:nvPr/>
            </p:nvSpPr>
            <p:spPr>
              <a:xfrm>
                <a:off x="6708762" y="5251090"/>
                <a:ext cx="3891595" cy="522772"/>
              </a:xfrm>
              <a:prstGeom prst="rect">
                <a:avLst/>
              </a:prstGeom>
              <a:noFill/>
            </p:spPr>
            <p:txBody>
              <a:bodyPr wrap="square" rtlCol="0">
                <a:spAutoFit/>
              </a:bodyPr>
              <a:lstStyle/>
              <a:p>
                <a14:m>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i="1" dirty="0">
                            <a:latin typeface="Cambria Math" panose="02040503050406030204" pitchFamily="18" charset="0"/>
                            <a:cs typeface="Times New Roman" panose="02020603050405020304" pitchFamily="18" charset="0"/>
                          </a:rPr>
                          <m:t>𝑦</m:t>
                        </m:r>
                      </m:e>
                      <m:sub>
                        <m:r>
                          <a:rPr lang="en-US" sz="2797" i="1" dirty="0">
                            <a:latin typeface="Cambria Math" panose="02040503050406030204" pitchFamily="18" charset="0"/>
                            <a:cs typeface="Times New Roman" panose="02020603050405020304" pitchFamily="18" charset="0"/>
                          </a:rPr>
                          <m:t>𝑖</m:t>
                        </m:r>
                      </m:sub>
                    </m:sSub>
                  </m:oMath>
                </a14:m>
                <a:r>
                  <a:rPr lang="en-US" sz="2797" dirty="0">
                    <a:latin typeface="Times New Roman" panose="02020603050405020304" pitchFamily="18" charset="0"/>
                    <a:cs typeface="Times New Roman" panose="02020603050405020304" pitchFamily="18" charset="0"/>
                  </a:rPr>
                  <a:t>, did patient </a:t>
                </a:r>
                <a:r>
                  <a:rPr lang="en-US" sz="2797" i="1" dirty="0" err="1">
                    <a:latin typeface="Times New Roman" panose="02020603050405020304" pitchFamily="18" charset="0"/>
                    <a:cs typeface="Times New Roman" panose="02020603050405020304" pitchFamily="18" charset="0"/>
                  </a:rPr>
                  <a:t>i</a:t>
                </a:r>
                <a:r>
                  <a:rPr lang="en-US" sz="2797" dirty="0">
                    <a:latin typeface="Times New Roman" panose="02020603050405020304" pitchFamily="18" charset="0"/>
                    <a:cs typeface="Times New Roman" panose="02020603050405020304" pitchFamily="18" charset="0"/>
                  </a:rPr>
                  <a:t> die</a:t>
                </a:r>
              </a:p>
            </p:txBody>
          </p:sp>
        </mc:Choice>
        <mc:Fallback xmlns="">
          <p:sp>
            <p:nvSpPr>
              <p:cNvPr id="28" name="TextBox 27">
                <a:extLst>
                  <a:ext uri="{FF2B5EF4-FFF2-40B4-BE49-F238E27FC236}">
                    <a16:creationId xmlns:a16="http://schemas.microsoft.com/office/drawing/2014/main" id="{063AFD0E-3E46-984C-855C-1431BDB67FAC}"/>
                  </a:ext>
                </a:extLst>
              </p:cNvPr>
              <p:cNvSpPr txBox="1">
                <a:spLocks noRot="1" noChangeAspect="1" noMove="1" noResize="1" noEditPoints="1" noAdjustHandles="1" noChangeArrowheads="1" noChangeShapeType="1" noTextEdit="1"/>
              </p:cNvSpPr>
              <p:nvPr/>
            </p:nvSpPr>
            <p:spPr>
              <a:xfrm>
                <a:off x="6708762" y="5251090"/>
                <a:ext cx="3891595" cy="522772"/>
              </a:xfrm>
              <a:prstGeom prst="rect">
                <a:avLst/>
              </a:prstGeom>
              <a:blipFill>
                <a:blip r:embed="rId5"/>
                <a:stretch>
                  <a:fillRect t="-11628" b="-31395"/>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54151142-EC40-B844-9BD4-5BB502118E87}"/>
              </a:ext>
            </a:extLst>
          </p:cNvPr>
          <p:cNvPicPr>
            <a:picLocks noChangeAspect="1"/>
          </p:cNvPicPr>
          <p:nvPr/>
        </p:nvPicPr>
        <p:blipFill>
          <a:blip r:embed="rId6"/>
          <a:stretch>
            <a:fillRect/>
          </a:stretch>
        </p:blipFill>
        <p:spPr>
          <a:xfrm flipV="1">
            <a:off x="1657829" y="4700886"/>
            <a:ext cx="5560849" cy="566296"/>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1707200" y="2099151"/>
                <a:ext cx="3500325" cy="96116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d>
                        <m:dPr>
                          <m:begChr m:val="{"/>
                          <m:endChr m:val=""/>
                          <m:ctrlPr>
                            <a:rPr lang="en-US" sz="2800" i="1" smtClean="0">
                              <a:latin typeface="Cambria Math" panose="02040503050406030204" pitchFamily="18" charset="0"/>
                            </a:rPr>
                          </m:ctrlPr>
                        </m:dPr>
                        <m:e>
                          <m:eqArr>
                            <m:eqArrPr>
                              <m:ctrlPr>
                                <a:rPr lang="en-US" sz="2800" i="1" smtClean="0">
                                  <a:latin typeface="Cambria Math" panose="02040503050406030204" pitchFamily="18" charset="0"/>
                                </a:rPr>
                              </m:ctrlPr>
                            </m:eqArrPr>
                            <m:e>
                              <m:r>
                                <a:rPr lang="en-US" sz="2800" b="0" i="1" smtClean="0">
                                  <a:latin typeface="Cambria Math" panose="02040503050406030204" pitchFamily="18" charset="0"/>
                                </a:rPr>
                                <m:t>1, </m:t>
                              </m:r>
                              <m:r>
                                <m:rPr>
                                  <m:sty m:val="p"/>
                                </m:rPr>
                                <a:rPr lang="en-US" sz="2800" b="0" i="0" smtClean="0">
                                  <a:latin typeface="Cambria Math" panose="02040503050406030204" pitchFamily="18" charset="0"/>
                                </a:rPr>
                                <m:t>patient</m:t>
                              </m:r>
                              <m:r>
                                <a:rPr lang="en-US" sz="2800" b="0" i="0" smtClean="0">
                                  <a:latin typeface="Cambria Math" panose="02040503050406030204" pitchFamily="18" charset="0"/>
                                </a:rPr>
                                <m:t> </m:t>
                              </m:r>
                              <m:r>
                                <a:rPr lang="en-US" sz="2800" b="0" i="1" smtClean="0">
                                  <a:latin typeface="Cambria Math" panose="02040503050406030204" pitchFamily="18" charset="0"/>
                                </a:rPr>
                                <m:t>𝑖</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dies</m:t>
                              </m:r>
                            </m:e>
                            <m:e>
                              <m:r>
                                <a:rPr lang="en-US" sz="2800" b="0" i="1" smtClean="0">
                                  <a:latin typeface="Cambria Math" panose="02040503050406030204" pitchFamily="18" charset="0"/>
                                </a:rPr>
                                <m:t>0, </m:t>
                              </m:r>
                              <m:r>
                                <m:rPr>
                                  <m:sty m:val="p"/>
                                </m:rPr>
                                <a:rPr lang="en-US" sz="2800" b="0" i="0" smtClean="0">
                                  <a:latin typeface="Cambria Math" panose="02040503050406030204" pitchFamily="18" charset="0"/>
                                </a:rPr>
                                <m:t>patient</m:t>
                              </m:r>
                              <m:r>
                                <a:rPr lang="en-US" sz="2800" b="0" i="0" smtClean="0">
                                  <a:latin typeface="Cambria Math" panose="02040503050406030204" pitchFamily="18" charset="0"/>
                                </a:rPr>
                                <m:t> </m:t>
                              </m:r>
                              <m:r>
                                <a:rPr lang="en-US" sz="2800" b="0" i="1" smtClean="0">
                                  <a:latin typeface="Cambria Math" panose="02040503050406030204" pitchFamily="18" charset="0"/>
                                </a:rPr>
                                <m:t>𝑖</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lives</m:t>
                              </m:r>
                            </m:e>
                          </m:eqArr>
                        </m:e>
                      </m:d>
                    </m:oMath>
                  </m:oMathPara>
                </a14:m>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1707200" y="2099151"/>
                <a:ext cx="3500325" cy="961161"/>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01974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1FEDE59-5AC7-FF4A-A79D-0E2ADE592CE3}"/>
                  </a:ext>
                </a:extLst>
              </p:cNvPr>
              <p:cNvSpPr>
                <a:spLocks noGrp="1"/>
              </p:cNvSpPr>
              <p:nvPr>
                <p:ph idx="1"/>
              </p:nvPr>
            </p:nvSpPr>
            <p:spPr>
              <a:xfrm>
                <a:off x="615758" y="1422711"/>
                <a:ext cx="10960485" cy="2376861"/>
              </a:xfrm>
            </p:spPr>
            <p:txBody>
              <a:bodyPr>
                <a:normAutofit/>
              </a:bodyPr>
              <a:lstStyle/>
              <a:p>
                <a:r>
                  <a:rPr lang="en-US" sz="2800" dirty="0">
                    <a:solidFill>
                      <a:schemeClr val="tx1"/>
                    </a:solidFill>
                  </a:rPr>
                  <a:t>Outcome:</a:t>
                </a:r>
              </a:p>
              <a:p>
                <a:endParaRPr lang="en-US" sz="2000" dirty="0">
                  <a:solidFill>
                    <a:schemeClr val="tx1"/>
                  </a:solidFill>
                </a:endParaRPr>
              </a:p>
              <a:p>
                <a:endParaRPr lang="en-US" sz="2800" dirty="0">
                  <a:solidFill>
                    <a:schemeClr val="tx1"/>
                  </a:solidFill>
                </a:endParaRPr>
              </a:p>
              <a:p>
                <a:r>
                  <a:rPr lang="en-US" sz="2800" dirty="0">
                    <a:solidFill>
                      <a:schemeClr val="tx1"/>
                    </a:solidFill>
                  </a:rPr>
                  <a:t>Features: On admission, what is patient 𝑖’s: </a:t>
                </a:r>
              </a:p>
              <a:p>
                <a:pPr marL="609585" lvl="1" indent="0">
                  <a:buNone/>
                </a:pPr>
                <a14:m>
                  <m:oMathPara xmlns:m="http://schemas.openxmlformats.org/officeDocument/2006/math">
                    <m:oMathParaPr>
                      <m:jc m:val="centerGroup"/>
                    </m:oMathParaPr>
                    <m:oMath xmlns:m="http://schemas.openxmlformats.org/officeDocument/2006/math">
                      <m:r>
                        <a:rPr lang="en-US" sz="2663" i="1">
                          <a:solidFill>
                            <a:schemeClr val="tx1"/>
                          </a:solidFill>
                          <a:latin typeface="Cambria Math" panose="02040503050406030204" pitchFamily="18" charset="0"/>
                        </a:rPr>
                        <m:t>{1:</m:t>
                      </m:r>
                      <m:r>
                        <m:rPr>
                          <m:sty m:val="p"/>
                        </m:rPr>
                        <a:rPr lang="en-US" sz="2663" b="0" i="0" smtClean="0">
                          <a:solidFill>
                            <a:schemeClr val="tx1"/>
                          </a:solidFill>
                          <a:latin typeface="Cambria Math" panose="02040503050406030204" pitchFamily="18" charset="0"/>
                        </a:rPr>
                        <m:t>age</m:t>
                      </m:r>
                      <m:r>
                        <a:rPr lang="en-US" sz="2663" i="1">
                          <a:solidFill>
                            <a:schemeClr val="tx1"/>
                          </a:solidFill>
                          <a:latin typeface="Cambria Math" panose="02040503050406030204" pitchFamily="18" charset="0"/>
                        </a:rPr>
                        <m:t>, 2:</m:t>
                      </m:r>
                      <m:r>
                        <m:rPr>
                          <m:sty m:val="p"/>
                        </m:rPr>
                        <a:rPr lang="en-US" sz="2663" b="0" i="0" smtClean="0">
                          <a:solidFill>
                            <a:schemeClr val="tx1"/>
                          </a:solidFill>
                          <a:latin typeface="Cambria Math" panose="02040503050406030204" pitchFamily="18" charset="0"/>
                        </a:rPr>
                        <m:t>sex</m:t>
                      </m:r>
                      <m:r>
                        <a:rPr lang="en-US" sz="2663" i="1">
                          <a:solidFill>
                            <a:schemeClr val="tx1"/>
                          </a:solidFill>
                          <a:latin typeface="Cambria Math" panose="02040503050406030204" pitchFamily="18" charset="0"/>
                        </a:rPr>
                        <m:t>, 3: </m:t>
                      </m:r>
                      <m:r>
                        <m:rPr>
                          <m:sty m:val="p"/>
                        </m:rPr>
                        <a:rPr lang="en-US" sz="2663" i="0">
                          <a:solidFill>
                            <a:schemeClr val="tx1"/>
                          </a:solidFill>
                          <a:latin typeface="Cambria Math" panose="02040503050406030204" pitchFamily="18" charset="0"/>
                        </a:rPr>
                        <m:t>temperature</m:t>
                      </m:r>
                      <m:r>
                        <a:rPr lang="en-US" sz="2663" i="1">
                          <a:solidFill>
                            <a:schemeClr val="tx1"/>
                          </a:solidFill>
                          <a:latin typeface="Cambria Math" panose="02040503050406030204" pitchFamily="18" charset="0"/>
                        </a:rPr>
                        <m:t>, </m:t>
                      </m:r>
                      <m:r>
                        <a:rPr lang="en-US" sz="2663" b="0" i="1" smtClean="0">
                          <a:solidFill>
                            <a:schemeClr val="tx1"/>
                          </a:solidFill>
                          <a:latin typeface="Cambria Math" panose="02040503050406030204" pitchFamily="18" charset="0"/>
                        </a:rPr>
                        <m:t>4:</m:t>
                      </m:r>
                      <m:r>
                        <m:rPr>
                          <m:sty m:val="p"/>
                        </m:rPr>
                        <a:rPr lang="en-US" sz="2663" b="0" i="0" smtClean="0">
                          <a:solidFill>
                            <a:schemeClr val="tx1"/>
                          </a:solidFill>
                          <a:latin typeface="Cambria Math" panose="02040503050406030204" pitchFamily="18" charset="0"/>
                        </a:rPr>
                        <m:t>blood</m:t>
                      </m:r>
                      <m:r>
                        <a:rPr lang="en-US" sz="2663" b="0" i="0" smtClean="0">
                          <a:solidFill>
                            <a:schemeClr val="tx1"/>
                          </a:solidFill>
                          <a:latin typeface="Cambria Math" panose="02040503050406030204" pitchFamily="18" charset="0"/>
                        </a:rPr>
                        <m:t> </m:t>
                      </m:r>
                      <m:r>
                        <m:rPr>
                          <m:sty m:val="p"/>
                        </m:rPr>
                        <a:rPr lang="en-US" sz="2663" b="0" i="0" smtClean="0">
                          <a:solidFill>
                            <a:schemeClr val="tx1"/>
                          </a:solidFill>
                          <a:latin typeface="Cambria Math" panose="02040503050406030204" pitchFamily="18" charset="0"/>
                        </a:rPr>
                        <m:t>pressure</m:t>
                      </m:r>
                      <m:r>
                        <a:rPr lang="en-US" sz="2663" i="1">
                          <a:solidFill>
                            <a:schemeClr val="tx1"/>
                          </a:solidFill>
                          <a:latin typeface="Cambria Math" panose="02040503050406030204" pitchFamily="18" charset="0"/>
                        </a:rPr>
                        <m:t>…}</m:t>
                      </m:r>
                    </m:oMath>
                  </m:oMathPara>
                </a14:m>
                <a:endParaRPr lang="en-US" sz="3195" dirty="0">
                  <a:solidFill>
                    <a:schemeClr val="tx1"/>
                  </a:solidFill>
                </a:endParaRPr>
              </a:p>
              <a:p>
                <a:endParaRPr lang="en-US" sz="3729" dirty="0">
                  <a:solidFill>
                    <a:schemeClr val="tx1"/>
                  </a:solidFill>
                </a:endParaRPr>
              </a:p>
            </p:txBody>
          </p:sp>
        </mc:Choice>
        <mc:Fallback xmlns="">
          <p:sp>
            <p:nvSpPr>
              <p:cNvPr id="2" name="Content Placeholder 1">
                <a:extLst>
                  <a:ext uri="{FF2B5EF4-FFF2-40B4-BE49-F238E27FC236}">
                    <a16:creationId xmlns:a16="http://schemas.microsoft.com/office/drawing/2014/main" id="{31FEDE59-5AC7-FF4A-A79D-0E2ADE592CE3}"/>
                  </a:ext>
                </a:extLst>
              </p:cNvPr>
              <p:cNvSpPr>
                <a:spLocks noGrp="1" noRot="1" noChangeAspect="1" noMove="1" noResize="1" noEditPoints="1" noAdjustHandles="1" noChangeArrowheads="1" noChangeShapeType="1" noTextEdit="1"/>
              </p:cNvSpPr>
              <p:nvPr>
                <p:ph idx="1"/>
              </p:nvPr>
            </p:nvSpPr>
            <p:spPr>
              <a:xfrm>
                <a:off x="615758" y="1422711"/>
                <a:ext cx="10960485" cy="2376861"/>
              </a:xfrm>
              <a:blipFill>
                <a:blip r:embed="rId3"/>
                <a:stretch>
                  <a:fillRect l="-1042" t="-2128" b="-266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9675828-1D13-A842-91DB-846072BCD31D}"/>
              </a:ext>
            </a:extLst>
          </p:cNvPr>
          <p:cNvSpPr txBox="1"/>
          <p:nvPr/>
        </p:nvSpPr>
        <p:spPr>
          <a:xfrm>
            <a:off x="2852543" y="4784778"/>
            <a:ext cx="704424" cy="497957"/>
          </a:xfrm>
          <a:prstGeom prst="rect">
            <a:avLst/>
          </a:prstGeom>
          <a:noFill/>
        </p:spPr>
        <p:txBody>
          <a:bodyPr wrap="none" rtlCol="0">
            <a:spAutoFit/>
          </a:bodyPr>
          <a:lstStyle/>
          <a:p>
            <a:r>
              <a:rPr lang="en-US" sz="2636" dirty="0"/>
              <a:t>Age</a:t>
            </a:r>
          </a:p>
        </p:txBody>
      </p:sp>
      <p:cxnSp>
        <p:nvCxnSpPr>
          <p:cNvPr id="11" name="Straight Arrow Connector 10">
            <a:extLst>
              <a:ext uri="{FF2B5EF4-FFF2-40B4-BE49-F238E27FC236}">
                <a16:creationId xmlns:a16="http://schemas.microsoft.com/office/drawing/2014/main" id="{ADC7D708-8662-504C-8E76-7F3E7067579C}"/>
              </a:ext>
            </a:extLst>
          </p:cNvPr>
          <p:cNvCxnSpPr>
            <a:cxnSpLocks/>
          </p:cNvCxnSpPr>
          <p:nvPr/>
        </p:nvCxnSpPr>
        <p:spPr>
          <a:xfrm flipV="1">
            <a:off x="3251155" y="4569067"/>
            <a:ext cx="248901" cy="252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Content Placeholder 1">
                <a:extLst>
                  <a:ext uri="{FF2B5EF4-FFF2-40B4-BE49-F238E27FC236}">
                    <a16:creationId xmlns:a16="http://schemas.microsoft.com/office/drawing/2014/main" id="{CF90ACDD-62B0-BB4E-A4EF-221D0E6B8E6A}"/>
                  </a:ext>
                </a:extLst>
              </p:cNvPr>
              <p:cNvSpPr txBox="1">
                <a:spLocks/>
              </p:cNvSpPr>
              <p:nvPr/>
            </p:nvSpPr>
            <p:spPr>
              <a:xfrm>
                <a:off x="615758" y="5611659"/>
                <a:ext cx="10960485" cy="659133"/>
              </a:xfrm>
              <a:prstGeom prst="rect">
                <a:avLst/>
              </a:prstGeom>
            </p:spPr>
            <p:txBody>
              <a:bodyPr vert="horz" lIns="121784" tIns="60892" rIns="121784" bIns="60892" rtlCol="0">
                <a:normAutofit/>
              </a:bodyPr>
              <a:lstStyle>
                <a:lvl1pPr marL="342900" indent="-342900" algn="l" defTabSz="457200" rtl="0" eaLnBrk="1" latinLnBrk="0" hangingPunct="1">
                  <a:spcBef>
                    <a:spcPct val="20000"/>
                  </a:spcBef>
                  <a:buFont typeface="Arial"/>
                  <a:buChar char="•"/>
                  <a:defRPr sz="3200" kern="1200">
                    <a:solidFill>
                      <a:schemeClr val="bg1">
                        <a:lumMod val="50000"/>
                      </a:schemeClr>
                    </a:solidFill>
                    <a:latin typeface="Helvetica Neue"/>
                    <a:ea typeface="+mn-ea"/>
                    <a:cs typeface="+mn-cs"/>
                  </a:defRPr>
                </a:lvl1pPr>
                <a:lvl2pPr marL="742950" indent="-285750" algn="l" defTabSz="457200" rtl="0" eaLnBrk="1" latinLnBrk="0" hangingPunct="1">
                  <a:spcBef>
                    <a:spcPct val="20000"/>
                  </a:spcBef>
                  <a:buFont typeface="Arial"/>
                  <a:buChar char="–"/>
                  <a:defRPr sz="2800" kern="1200">
                    <a:solidFill>
                      <a:schemeClr val="bg1">
                        <a:lumMod val="50000"/>
                      </a:schemeClr>
                    </a:solidFill>
                    <a:latin typeface="Helvetica Neue"/>
                    <a:ea typeface="+mn-ea"/>
                    <a:cs typeface="+mn-cs"/>
                  </a:defRPr>
                </a:lvl2pPr>
                <a:lvl3pPr marL="1143000" indent="-228600" algn="l" defTabSz="457200" rtl="0" eaLnBrk="1" latinLnBrk="0" hangingPunct="1">
                  <a:spcBef>
                    <a:spcPct val="20000"/>
                  </a:spcBef>
                  <a:buFont typeface="Arial"/>
                  <a:buChar char="•"/>
                  <a:defRPr sz="2400" kern="1200">
                    <a:solidFill>
                      <a:schemeClr val="bg1">
                        <a:lumMod val="50000"/>
                      </a:schemeClr>
                    </a:solidFill>
                    <a:latin typeface="Helvetica Neue"/>
                    <a:ea typeface="+mn-ea"/>
                    <a:cs typeface="+mn-cs"/>
                  </a:defRPr>
                </a:lvl3pPr>
                <a:lvl4pPr marL="1600200" indent="-228600" algn="l" defTabSz="457200" rtl="0" eaLnBrk="1" latinLnBrk="0" hangingPunct="1">
                  <a:spcBef>
                    <a:spcPct val="20000"/>
                  </a:spcBef>
                  <a:buFont typeface="Arial"/>
                  <a:buChar char="–"/>
                  <a:defRPr sz="2000" kern="1200">
                    <a:solidFill>
                      <a:schemeClr val="bg1">
                        <a:lumMod val="50000"/>
                      </a:schemeClr>
                    </a:solidFill>
                    <a:latin typeface="Helvetica Neue"/>
                    <a:ea typeface="+mn-ea"/>
                    <a:cs typeface="+mn-cs"/>
                  </a:defRPr>
                </a:lvl4pPr>
                <a:lvl5pPr marL="2057400" indent="-228600" algn="l" defTabSz="457200" rtl="0" eaLnBrk="1" latinLnBrk="0" hangingPunct="1">
                  <a:spcBef>
                    <a:spcPct val="20000"/>
                  </a:spcBef>
                  <a:buFont typeface="Arial"/>
                  <a:buChar char="»"/>
                  <a:defRPr sz="2000" kern="1200">
                    <a:solidFill>
                      <a:schemeClr val="bg1">
                        <a:lumMod val="50000"/>
                      </a:schemeClr>
                    </a:solidFill>
                    <a:latin typeface="Helvetica Neue"/>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If increased age increases odds of mortality,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𝑏</m:t>
                        </m:r>
                      </m:e>
                      <m:sub>
                        <m:r>
                          <a:rPr lang="en-US" sz="2400" i="1">
                            <a:solidFill>
                              <a:schemeClr val="tx1"/>
                            </a:solidFill>
                            <a:latin typeface="Cambria Math" panose="02040503050406030204" pitchFamily="18" charset="0"/>
                          </a:rPr>
                          <m:t>1</m:t>
                        </m:r>
                      </m:sub>
                    </m:sSub>
                  </m:oMath>
                </a14:m>
                <a:r>
                  <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should be positive </a:t>
                </a:r>
              </a:p>
            </p:txBody>
          </p:sp>
        </mc:Choice>
        <mc:Fallback xmlns="">
          <p:sp>
            <p:nvSpPr>
              <p:cNvPr id="30" name="Content Placeholder 1">
                <a:extLst>
                  <a:ext uri="{FF2B5EF4-FFF2-40B4-BE49-F238E27FC236}">
                    <a16:creationId xmlns:a16="http://schemas.microsoft.com/office/drawing/2014/main" id="{CF90ACDD-62B0-BB4E-A4EF-221D0E6B8E6A}"/>
                  </a:ext>
                </a:extLst>
              </p:cNvPr>
              <p:cNvSpPr txBox="1">
                <a:spLocks noRot="1" noChangeAspect="1" noMove="1" noResize="1" noEditPoints="1" noAdjustHandles="1" noChangeArrowheads="1" noChangeShapeType="1" noTextEdit="1"/>
              </p:cNvSpPr>
              <p:nvPr/>
            </p:nvSpPr>
            <p:spPr>
              <a:xfrm>
                <a:off x="615758" y="5611659"/>
                <a:ext cx="10960485" cy="659133"/>
              </a:xfrm>
              <a:prstGeom prst="rect">
                <a:avLst/>
              </a:prstGeom>
              <a:blipFill>
                <a:blip r:embed="rId4"/>
                <a:stretch>
                  <a:fillRect l="-463" t="-5660"/>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07C4EB78-7716-F24E-B9DE-E868E00DC9AF}"/>
              </a:ext>
            </a:extLst>
          </p:cNvPr>
          <p:cNvSpPr txBox="1"/>
          <p:nvPr/>
        </p:nvSpPr>
        <p:spPr>
          <a:xfrm>
            <a:off x="6579751" y="4851491"/>
            <a:ext cx="2237151" cy="497957"/>
          </a:xfrm>
          <a:prstGeom prst="rect">
            <a:avLst/>
          </a:prstGeom>
          <a:noFill/>
        </p:spPr>
        <p:txBody>
          <a:bodyPr wrap="none" rtlCol="0">
            <a:spAutoFit/>
          </a:bodyPr>
          <a:lstStyle/>
          <a:p>
            <a:r>
              <a:rPr lang="en-US" sz="2636" dirty="0"/>
              <a:t>Blood Pressure</a:t>
            </a:r>
          </a:p>
        </p:txBody>
      </p:sp>
      <p:cxnSp>
        <p:nvCxnSpPr>
          <p:cNvPr id="33" name="Straight Arrow Connector 32">
            <a:extLst>
              <a:ext uri="{FF2B5EF4-FFF2-40B4-BE49-F238E27FC236}">
                <a16:creationId xmlns:a16="http://schemas.microsoft.com/office/drawing/2014/main" id="{716DDE73-12FB-C544-9242-B73D0AFBADFC}"/>
              </a:ext>
            </a:extLst>
          </p:cNvPr>
          <p:cNvCxnSpPr/>
          <p:nvPr/>
        </p:nvCxnSpPr>
        <p:spPr>
          <a:xfrm flipH="1" flipV="1">
            <a:off x="6799420" y="4606307"/>
            <a:ext cx="80005" cy="2451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0E6F50-36DB-D942-97C3-7F75BF273DCC}"/>
                  </a:ext>
                </a:extLst>
              </p:cNvPr>
              <p:cNvSpPr txBox="1"/>
              <p:nvPr/>
            </p:nvSpPr>
            <p:spPr>
              <a:xfrm>
                <a:off x="2026091" y="4079778"/>
                <a:ext cx="6147066" cy="4209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𝑧</m:t>
                      </m:r>
                      <m:r>
                        <a:rPr lang="en-US" sz="2800" b="0" i="1" baseline="-25000" smtClean="0">
                          <a:latin typeface="Cambria Math" panose="02040503050406030204" pitchFamily="18" charset="0"/>
                        </a:rPr>
                        <m:t>𝑖</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𝑀</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𝑀</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0</m:t>
                          </m:r>
                        </m:sub>
                      </m:sSub>
                    </m:oMath>
                  </m:oMathPara>
                </a14:m>
                <a:endParaRPr lang="en-US" sz="2800" baseline="-25000" dirty="0"/>
              </a:p>
            </p:txBody>
          </p:sp>
        </mc:Choice>
        <mc:Fallback xmlns="">
          <p:sp>
            <p:nvSpPr>
              <p:cNvPr id="12" name="TextBox 11">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2026091" y="4079778"/>
                <a:ext cx="6147066" cy="420949"/>
              </a:xfrm>
              <a:prstGeom prst="rect">
                <a:avLst/>
              </a:prstGeom>
              <a:blipFill>
                <a:blip r:embed="rId5"/>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642487" y="1554306"/>
                <a:ext cx="3500325" cy="96116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d>
                        <m:dPr>
                          <m:begChr m:val="{"/>
                          <m:endChr m:val=""/>
                          <m:ctrlPr>
                            <a:rPr lang="en-US" sz="2800" i="1" smtClean="0">
                              <a:latin typeface="Cambria Math" panose="02040503050406030204" pitchFamily="18" charset="0"/>
                            </a:rPr>
                          </m:ctrlPr>
                        </m:dPr>
                        <m:e>
                          <m:eqArr>
                            <m:eqArrPr>
                              <m:ctrlPr>
                                <a:rPr lang="en-US" sz="2800" i="1" smtClean="0">
                                  <a:latin typeface="Cambria Math" panose="02040503050406030204" pitchFamily="18" charset="0"/>
                                </a:rPr>
                              </m:ctrlPr>
                            </m:eqArrPr>
                            <m:e>
                              <m:r>
                                <a:rPr lang="en-US" sz="2800" b="0" i="1" smtClean="0">
                                  <a:latin typeface="Cambria Math" panose="02040503050406030204" pitchFamily="18" charset="0"/>
                                </a:rPr>
                                <m:t>1, </m:t>
                              </m:r>
                              <m:r>
                                <m:rPr>
                                  <m:sty m:val="p"/>
                                </m:rPr>
                                <a:rPr lang="en-US" sz="2800" b="0" i="0" smtClean="0">
                                  <a:latin typeface="Cambria Math" panose="02040503050406030204" pitchFamily="18" charset="0"/>
                                </a:rPr>
                                <m:t>patient</m:t>
                              </m:r>
                              <m:r>
                                <a:rPr lang="en-US" sz="2800" b="0" i="0" smtClean="0">
                                  <a:latin typeface="Cambria Math" panose="02040503050406030204" pitchFamily="18" charset="0"/>
                                </a:rPr>
                                <m:t> </m:t>
                              </m:r>
                              <m:r>
                                <a:rPr lang="en-US" sz="2800" b="0" i="1" smtClean="0">
                                  <a:latin typeface="Cambria Math" panose="02040503050406030204" pitchFamily="18" charset="0"/>
                                </a:rPr>
                                <m:t>𝑖</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dies</m:t>
                              </m:r>
                            </m:e>
                            <m:e>
                              <m:r>
                                <a:rPr lang="en-US" sz="2800" b="0" i="1" smtClean="0">
                                  <a:latin typeface="Cambria Math" panose="02040503050406030204" pitchFamily="18" charset="0"/>
                                </a:rPr>
                                <m:t>0, </m:t>
                              </m:r>
                              <m:r>
                                <m:rPr>
                                  <m:sty m:val="p"/>
                                </m:rPr>
                                <a:rPr lang="en-US" sz="2800" b="0" i="0" smtClean="0">
                                  <a:latin typeface="Cambria Math" panose="02040503050406030204" pitchFamily="18" charset="0"/>
                                </a:rPr>
                                <m:t>patient</m:t>
                              </m:r>
                              <m:r>
                                <a:rPr lang="en-US" sz="2800" b="0" i="0" smtClean="0">
                                  <a:latin typeface="Cambria Math" panose="02040503050406030204" pitchFamily="18" charset="0"/>
                                </a:rPr>
                                <m:t> </m:t>
                              </m:r>
                              <m:r>
                                <a:rPr lang="en-US" sz="2800" b="0" i="1" smtClean="0">
                                  <a:latin typeface="Cambria Math" panose="02040503050406030204" pitchFamily="18" charset="0"/>
                                </a:rPr>
                                <m:t>𝑖</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lives</m:t>
                              </m:r>
                            </m:e>
                          </m:eqArr>
                        </m:e>
                      </m:d>
                    </m:oMath>
                  </m:oMathPara>
                </a14:m>
                <a:endParaRPr lang="en-US" sz="28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642487" y="1554306"/>
                <a:ext cx="3500325" cy="961161"/>
              </a:xfrm>
              <a:prstGeom prst="rect">
                <a:avLst/>
              </a:prstGeom>
              <a:blipFill>
                <a:blip r:embed="rId6"/>
                <a:stretch>
                  <a:fillRect l="-174"/>
                </a:stretch>
              </a:blipFill>
            </p:spPr>
            <p:txBody>
              <a:bodyPr/>
              <a:lstStyle/>
              <a:p>
                <a:r>
                  <a:rPr lang="en-US">
                    <a:noFill/>
                  </a:rPr>
                  <a:t> </a:t>
                </a:r>
              </a:p>
            </p:txBody>
          </p:sp>
        </mc:Fallback>
      </mc:AlternateContent>
      <p:sp>
        <p:nvSpPr>
          <p:cNvPr id="14" name="Title 8">
            <a:extLst>
              <a:ext uri="{FF2B5EF4-FFF2-40B4-BE49-F238E27FC236}">
                <a16:creationId xmlns:a16="http://schemas.microsoft.com/office/drawing/2014/main" id="{8E5C9488-3BEA-4F24-B22D-CC9C1A83CCEC}"/>
              </a:ext>
            </a:extLst>
          </p:cNvPr>
          <p:cNvSpPr>
            <a:spLocks noGrp="1"/>
          </p:cNvSpPr>
          <p:nvPr>
            <p:ph type="title"/>
          </p:nvPr>
        </p:nvSpPr>
        <p:spPr>
          <a:xfrm>
            <a:off x="615758" y="38447"/>
            <a:ext cx="10972800" cy="1143000"/>
          </a:xfrm>
        </p:spPr>
        <p:txBody>
          <a:bodyPr>
            <a:normAutofit/>
          </a:bodyPr>
          <a:lstStyle/>
          <a:p>
            <a:r>
              <a:rPr lang="en-US" sz="4267" dirty="0">
                <a:solidFill>
                  <a:srgbClr val="002060"/>
                </a:solidFill>
              </a:rPr>
              <a:t>Example: ICU Mortality Prediction</a:t>
            </a:r>
          </a:p>
        </p:txBody>
      </p:sp>
    </p:spTree>
    <p:extLst>
      <p:ext uri="{BB962C8B-B14F-4D97-AF65-F5344CB8AC3E}">
        <p14:creationId xmlns:p14="http://schemas.microsoft.com/office/powerpoint/2010/main" val="2306815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sz="4267" dirty="0">
                <a:solidFill>
                  <a:srgbClr val="002060"/>
                </a:solidFill>
              </a:rPr>
              <a:t>Impact on the Sigmoid Function</a:t>
            </a:r>
            <a:endParaRPr lang="en-US" sz="4267" dirty="0"/>
          </a:p>
        </p:txBody>
      </p:sp>
      <p:grpSp>
        <p:nvGrpSpPr>
          <p:cNvPr id="3" name="Group 2">
            <a:extLst>
              <a:ext uri="{FF2B5EF4-FFF2-40B4-BE49-F238E27FC236}">
                <a16:creationId xmlns:a16="http://schemas.microsoft.com/office/drawing/2014/main" id="{25AA7CF0-34BE-4337-8855-A733BD7163C3}"/>
              </a:ext>
            </a:extLst>
          </p:cNvPr>
          <p:cNvGrpSpPr/>
          <p:nvPr/>
        </p:nvGrpSpPr>
        <p:grpSpPr>
          <a:xfrm>
            <a:off x="3874518" y="2352521"/>
            <a:ext cx="4442964" cy="3467839"/>
            <a:chOff x="7226070" y="2540647"/>
            <a:chExt cx="4199892" cy="3135746"/>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858F1B0-66A5-475B-B04B-50D557943658}"/>
                    </a:ext>
                  </a:extLst>
                </p:cNvPr>
                <p:cNvSpPr txBox="1"/>
                <p:nvPr/>
              </p:nvSpPr>
              <p:spPr>
                <a:xfrm>
                  <a:off x="7752633" y="2540647"/>
                  <a:ext cx="2941689" cy="389219"/>
                </a:xfrm>
                <a:prstGeom prst="rect">
                  <a:avLst/>
                </a:prstGeom>
                <a:noFill/>
              </p:spPr>
              <p:txBody>
                <a:bodyPr wrap="none" lIns="0" tIns="0" rIns="0" bIns="0" rtlCol="0">
                  <a:spAutoFit/>
                </a:bodyPr>
                <a:lstStyle/>
                <a:p>
                  <a14:m>
                    <m:oMath xmlns:m="http://schemas.openxmlformats.org/officeDocument/2006/math">
                      <m:r>
                        <a:rPr lang="en-US" sz="2797" i="1">
                          <a:latin typeface="Cambria Math" panose="02040503050406030204" pitchFamily="18" charset="0"/>
                        </a:rPr>
                        <m:t>𝑝</m:t>
                      </m:r>
                      <m:d>
                        <m:dPr>
                          <m:ctrlPr>
                            <a:rPr lang="en-US" sz="2797" i="1">
                              <a:latin typeface="Cambria Math" panose="02040503050406030204" pitchFamily="18" charset="0"/>
                            </a:rPr>
                          </m:ctrlPr>
                        </m:dPr>
                        <m:e>
                          <m:sSub>
                            <m:sSubPr>
                              <m:ctrlPr>
                                <a:rPr lang="en-US" sz="2797" i="1">
                                  <a:latin typeface="Cambria Math" panose="02040503050406030204" pitchFamily="18" charset="0"/>
                                </a:rPr>
                              </m:ctrlPr>
                            </m:sSubPr>
                            <m:e>
                              <m:r>
                                <a:rPr lang="en-US" sz="2797" i="1">
                                  <a:latin typeface="Cambria Math" panose="02040503050406030204" pitchFamily="18" charset="0"/>
                                </a:rPr>
                                <m:t>𝑦</m:t>
                              </m:r>
                            </m:e>
                            <m:sub>
                              <m:r>
                                <a:rPr lang="en-US" sz="2797" i="1">
                                  <a:latin typeface="Cambria Math" panose="02040503050406030204" pitchFamily="18" charset="0"/>
                                </a:rPr>
                                <m:t>𝑖</m:t>
                              </m:r>
                            </m:sub>
                          </m:sSub>
                          <m:r>
                            <a:rPr lang="en-US" sz="2797" i="1">
                              <a:latin typeface="Cambria Math" panose="02040503050406030204" pitchFamily="18" charset="0"/>
                            </a:rPr>
                            <m:t>=1</m:t>
                          </m:r>
                        </m:e>
                        <m:e>
                          <m:sSub>
                            <m:sSubPr>
                              <m:ctrlPr>
                                <a:rPr lang="en-US" sz="2797" i="1">
                                  <a:latin typeface="Cambria Math" panose="02040503050406030204" pitchFamily="18" charset="0"/>
                                </a:rPr>
                              </m:ctrlPr>
                            </m:sSubPr>
                            <m:e>
                              <m:r>
                                <a:rPr lang="en-US" sz="2797" i="1">
                                  <a:latin typeface="Cambria Math" panose="02040503050406030204" pitchFamily="18" charset="0"/>
                                </a:rPr>
                                <m:t>𝑥</m:t>
                              </m:r>
                            </m:e>
                            <m:sub>
                              <m:r>
                                <a:rPr lang="en-US" sz="2797" i="1">
                                  <a:latin typeface="Cambria Math" panose="02040503050406030204" pitchFamily="18" charset="0"/>
                                </a:rPr>
                                <m:t>𝑖</m:t>
                              </m:r>
                            </m:sub>
                          </m:sSub>
                        </m:e>
                      </m:d>
                      <m:r>
                        <a:rPr lang="en-US" sz="2797" i="1">
                          <a:latin typeface="Cambria Math" panose="02040503050406030204" pitchFamily="18" charset="0"/>
                        </a:rPr>
                        <m:t>=</m:t>
                      </m:r>
                      <m:r>
                        <a:rPr lang="en-US" sz="2797" i="1">
                          <a:latin typeface="Cambria Math" panose="02040503050406030204" pitchFamily="18" charset="0"/>
                        </a:rPr>
                        <m:t>𝜎</m:t>
                      </m:r>
                      <m:r>
                        <a:rPr lang="en-US" sz="2797" i="1">
                          <a:latin typeface="Cambria Math" panose="02040503050406030204" pitchFamily="18" charset="0"/>
                        </a:rPr>
                        <m:t>(</m:t>
                      </m:r>
                      <m:sSub>
                        <m:sSubPr>
                          <m:ctrlPr>
                            <a:rPr lang="en-US" sz="2797" i="1">
                              <a:latin typeface="Cambria Math" panose="02040503050406030204" pitchFamily="18" charset="0"/>
                            </a:rPr>
                          </m:ctrlPr>
                        </m:sSubPr>
                        <m:e>
                          <m:r>
                            <a:rPr lang="en-US" sz="2797" i="1">
                              <a:latin typeface="Cambria Math" panose="02040503050406030204" pitchFamily="18" charset="0"/>
                            </a:rPr>
                            <m:t>𝑧</m:t>
                          </m:r>
                        </m:e>
                        <m:sub>
                          <m:r>
                            <a:rPr lang="en-US" sz="2797" i="1">
                              <a:latin typeface="Cambria Math" panose="02040503050406030204" pitchFamily="18" charset="0"/>
                            </a:rPr>
                            <m:t>𝑖</m:t>
                          </m:r>
                        </m:sub>
                      </m:sSub>
                    </m:oMath>
                  </a14:m>
                  <a:r>
                    <a:rPr lang="en-US" sz="2797" dirty="0"/>
                    <a:t>)</a:t>
                  </a:r>
                </a:p>
              </p:txBody>
            </p:sp>
          </mc:Choice>
          <mc:Fallback xmlns="">
            <p:sp>
              <p:nvSpPr>
                <p:cNvPr id="37" name="TextBox 36">
                  <a:extLst>
                    <a:ext uri="{FF2B5EF4-FFF2-40B4-BE49-F238E27FC236}">
                      <a16:creationId xmlns:a16="http://schemas.microsoft.com/office/drawing/2014/main" id="{9858F1B0-66A5-475B-B04B-50D557943658}"/>
                    </a:ext>
                  </a:extLst>
                </p:cNvPr>
                <p:cNvSpPr txBox="1">
                  <a:spLocks noRot="1" noChangeAspect="1" noMove="1" noResize="1" noEditPoints="1" noAdjustHandles="1" noChangeArrowheads="1" noChangeShapeType="1" noTextEdit="1"/>
                </p:cNvSpPr>
                <p:nvPr/>
              </p:nvSpPr>
              <p:spPr>
                <a:xfrm>
                  <a:off x="7752633" y="2540647"/>
                  <a:ext cx="2941689" cy="389219"/>
                </a:xfrm>
                <a:prstGeom prst="rect">
                  <a:avLst/>
                </a:prstGeom>
                <a:blipFill>
                  <a:blip r:embed="rId4"/>
                  <a:stretch>
                    <a:fillRect l="-3659" t="-22857" r="-5691" b="-45714"/>
                  </a:stretch>
                </a:blipFill>
              </p:spPr>
              <p:txBody>
                <a:bodyPr/>
                <a:lstStyle/>
                <a:p>
                  <a:r>
                    <a:rPr lang="en-US">
                      <a:noFill/>
                    </a:rPr>
                    <a:t> </a:t>
                  </a:r>
                </a:p>
              </p:txBody>
            </p:sp>
          </mc:Fallback>
        </mc:AlternateContent>
        <p:pic>
          <p:nvPicPr>
            <p:cNvPr id="1026" name="Picture 2" descr="https://upload.wikimedia.org/wikipedia/commons/thumb/8/88/Logistic-curve.svg/320px-Logistic-curve.svg.png">
              <a:extLst>
                <a:ext uri="{FF2B5EF4-FFF2-40B4-BE49-F238E27FC236}">
                  <a16:creationId xmlns:a16="http://schemas.microsoft.com/office/drawing/2014/main" id="{3452BF06-0C57-4F54-A85B-1AF8D416E7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6070" y="3047218"/>
              <a:ext cx="3949934" cy="26291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01B1118-88CF-45F4-85EE-BBB2420AD237}"/>
                </a:ext>
              </a:extLst>
            </p:cNvPr>
            <p:cNvPicPr>
              <a:picLocks noChangeAspect="1"/>
            </p:cNvPicPr>
            <p:nvPr/>
          </p:nvPicPr>
          <p:blipFill>
            <a:blip r:embed="rId6"/>
            <a:stretch>
              <a:fillRect/>
            </a:stretch>
          </p:blipFill>
          <p:spPr>
            <a:xfrm>
              <a:off x="11176004" y="5224225"/>
              <a:ext cx="249958" cy="249958"/>
            </a:xfrm>
            <a:prstGeom prst="rect">
              <a:avLst/>
            </a:prstGeom>
          </p:spPr>
        </p:pic>
      </p:grpSp>
      <p:sp>
        <p:nvSpPr>
          <p:cNvPr id="8" name="TextBox 7">
            <a:extLst>
              <a:ext uri="{FF2B5EF4-FFF2-40B4-BE49-F238E27FC236}">
                <a16:creationId xmlns:a16="http://schemas.microsoft.com/office/drawing/2014/main" id="{E68290F6-AAE1-8F4B-848A-A9C0F7EA02F8}"/>
              </a:ext>
            </a:extLst>
          </p:cNvPr>
          <p:cNvSpPr txBox="1"/>
          <p:nvPr/>
        </p:nvSpPr>
        <p:spPr>
          <a:xfrm>
            <a:off x="2114988" y="2536978"/>
            <a:ext cx="704424" cy="497957"/>
          </a:xfrm>
          <a:prstGeom prst="rect">
            <a:avLst/>
          </a:prstGeom>
          <a:noFill/>
        </p:spPr>
        <p:txBody>
          <a:bodyPr wrap="none" rtlCol="0">
            <a:spAutoFit/>
          </a:bodyPr>
          <a:lstStyle/>
          <a:p>
            <a:r>
              <a:rPr lang="en-US" sz="2636" dirty="0"/>
              <a:t>Age</a:t>
            </a:r>
          </a:p>
        </p:txBody>
      </p:sp>
      <p:cxnSp>
        <p:nvCxnSpPr>
          <p:cNvPr id="10" name="Straight Arrow Connector 9">
            <a:extLst>
              <a:ext uri="{FF2B5EF4-FFF2-40B4-BE49-F238E27FC236}">
                <a16:creationId xmlns:a16="http://schemas.microsoft.com/office/drawing/2014/main" id="{E689202C-8170-904D-B4CF-48EFE1BF700F}"/>
              </a:ext>
            </a:extLst>
          </p:cNvPr>
          <p:cNvCxnSpPr>
            <a:cxnSpLocks/>
          </p:cNvCxnSpPr>
          <p:nvPr/>
        </p:nvCxnSpPr>
        <p:spPr>
          <a:xfrm flipV="1">
            <a:off x="2698044" y="1865492"/>
            <a:ext cx="1586698" cy="7616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40C671D7-3378-A340-93AF-B83EF113F0E7}"/>
              </a:ext>
            </a:extLst>
          </p:cNvPr>
          <p:cNvSpPr txBox="1"/>
          <p:nvPr/>
        </p:nvSpPr>
        <p:spPr>
          <a:xfrm rot="16200000">
            <a:off x="2819644" y="3878278"/>
            <a:ext cx="2109747" cy="379206"/>
          </a:xfrm>
          <a:prstGeom prst="rect">
            <a:avLst/>
          </a:prstGeom>
          <a:noFill/>
        </p:spPr>
        <p:txBody>
          <a:bodyPr wrap="square" rtlCol="0">
            <a:spAutoFit/>
          </a:bodyPr>
          <a:lstStyle/>
          <a:p>
            <a:r>
              <a:rPr lang="en-US" sz="1864" dirty="0"/>
              <a:t>Chance of Rain</a:t>
            </a:r>
          </a:p>
        </p:txBody>
      </p:sp>
      <p:cxnSp>
        <p:nvCxnSpPr>
          <p:cNvPr id="6" name="Straight Arrow Connector 5">
            <a:extLst>
              <a:ext uri="{FF2B5EF4-FFF2-40B4-BE49-F238E27FC236}">
                <a16:creationId xmlns:a16="http://schemas.microsoft.com/office/drawing/2014/main" id="{EE74E74F-8B6B-9A42-B0B2-378419685DA6}"/>
              </a:ext>
            </a:extLst>
          </p:cNvPr>
          <p:cNvCxnSpPr/>
          <p:nvPr/>
        </p:nvCxnSpPr>
        <p:spPr>
          <a:xfrm flipH="1" flipV="1">
            <a:off x="7443160" y="3183143"/>
            <a:ext cx="1735141" cy="754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CFBDE9-D1C1-D548-B832-C4B8493BB9E4}"/>
                  </a:ext>
                </a:extLst>
              </p:cNvPr>
              <p:cNvSpPr txBox="1"/>
              <p:nvPr/>
            </p:nvSpPr>
            <p:spPr>
              <a:xfrm>
                <a:off x="7905315" y="3937554"/>
                <a:ext cx="4472565" cy="903581"/>
              </a:xfrm>
              <a:prstGeom prst="rect">
                <a:avLst/>
              </a:prstGeom>
              <a:noFill/>
            </p:spPr>
            <p:txBody>
              <a:bodyPr wrap="square" rtlCol="0">
                <a:spAutoFit/>
              </a:bodyPr>
              <a:lstStyle/>
              <a:p>
                <a:r>
                  <a:rPr lang="en-US" sz="2636" dirty="0"/>
                  <a:t>As the value </a:t>
                </a:r>
                <a14:m>
                  <m:oMath xmlns:m="http://schemas.openxmlformats.org/officeDocument/2006/math">
                    <m:sSub>
                      <m:sSubPr>
                        <m:ctrlPr>
                          <a:rPr lang="en-US" sz="2636" i="1">
                            <a:latin typeface="Cambria Math" panose="02040503050406030204" pitchFamily="18" charset="0"/>
                          </a:rPr>
                        </m:ctrlPr>
                      </m:sSubPr>
                      <m:e>
                        <m:r>
                          <a:rPr lang="en-US" sz="2636" i="1">
                            <a:latin typeface="Cambria Math" panose="02040503050406030204" pitchFamily="18" charset="0"/>
                          </a:rPr>
                          <m:t>𝑧</m:t>
                        </m:r>
                      </m:e>
                      <m:sub>
                        <m:r>
                          <a:rPr lang="en-US" sz="2636" i="1">
                            <a:latin typeface="Cambria Math" panose="02040503050406030204" pitchFamily="18" charset="0"/>
                          </a:rPr>
                          <m:t>𝑖</m:t>
                        </m:r>
                      </m:sub>
                    </m:sSub>
                  </m:oMath>
                </a14:m>
                <a:r>
                  <a:rPr lang="en-US" sz="2636" dirty="0"/>
                  <a:t> increases, the chance of mortality increases</a:t>
                </a:r>
              </a:p>
            </p:txBody>
          </p:sp>
        </mc:Choice>
        <mc:Fallback xmlns="">
          <p:sp>
            <p:nvSpPr>
              <p:cNvPr id="7" name="TextBox 6">
                <a:extLst>
                  <a:ext uri="{FF2B5EF4-FFF2-40B4-BE49-F238E27FC236}">
                    <a16:creationId xmlns:a16="http://schemas.microsoft.com/office/drawing/2014/main" id="{16CFBDE9-D1C1-D548-B832-C4B8493BB9E4}"/>
                  </a:ext>
                </a:extLst>
              </p:cNvPr>
              <p:cNvSpPr txBox="1">
                <a:spLocks noRot="1" noChangeAspect="1" noMove="1" noResize="1" noEditPoints="1" noAdjustHandles="1" noChangeArrowheads="1" noChangeShapeType="1" noTextEdit="1"/>
              </p:cNvSpPr>
              <p:nvPr/>
            </p:nvSpPr>
            <p:spPr>
              <a:xfrm>
                <a:off x="7905315" y="3937554"/>
                <a:ext cx="4472565" cy="903581"/>
              </a:xfrm>
              <a:prstGeom prst="rect">
                <a:avLst/>
              </a:prstGeom>
              <a:blipFill>
                <a:blip r:embed="rId7"/>
                <a:stretch>
                  <a:fillRect l="-2592" t="-6081" b="-16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B0E6F50-36DB-D942-97C3-7F75BF273DCC}"/>
                  </a:ext>
                </a:extLst>
              </p:cNvPr>
              <p:cNvSpPr txBox="1"/>
              <p:nvPr/>
            </p:nvSpPr>
            <p:spPr>
              <a:xfrm>
                <a:off x="2597226" y="1368478"/>
                <a:ext cx="6733121" cy="4209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𝑧</m:t>
                      </m:r>
                      <m:r>
                        <a:rPr lang="en-US" sz="2800" b="0" i="1" baseline="-25000" smtClean="0">
                          <a:latin typeface="Cambria Math" panose="02040503050406030204" pitchFamily="18" charset="0"/>
                        </a:rPr>
                        <m:t>𝑖</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𝑀</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𝑀</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0</m:t>
                          </m:r>
                        </m:sub>
                      </m:sSub>
                    </m:oMath>
                  </m:oMathPara>
                </a14:m>
                <a:endParaRPr lang="en-US" sz="2800" baseline="-25000" dirty="0"/>
              </a:p>
            </p:txBody>
          </p:sp>
        </mc:Choice>
        <mc:Fallback xmlns="">
          <p:sp>
            <p:nvSpPr>
              <p:cNvPr id="15" name="TextBox 14">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2597226" y="1368478"/>
                <a:ext cx="6733121" cy="420949"/>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29828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6775-F1F7-DC46-B19A-828E4923BB79}"/>
              </a:ext>
            </a:extLst>
          </p:cNvPr>
          <p:cNvSpPr>
            <a:spLocks noGrp="1"/>
          </p:cNvSpPr>
          <p:nvPr>
            <p:ph type="title"/>
          </p:nvPr>
        </p:nvSpPr>
        <p:spPr>
          <a:xfrm>
            <a:off x="609600" y="92922"/>
            <a:ext cx="10972800" cy="1143000"/>
          </a:xfrm>
        </p:spPr>
        <p:txBody>
          <a:bodyPr>
            <a:normAutofit/>
          </a:bodyPr>
          <a:lstStyle/>
          <a:p>
            <a:r>
              <a:rPr lang="en-US" sz="4267" dirty="0"/>
              <a:t>Building the Training Set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48B7A1-45FA-DB44-BED5-7879872E5661}"/>
                  </a:ext>
                </a:extLst>
              </p:cNvPr>
              <p:cNvSpPr>
                <a:spLocks noGrp="1"/>
              </p:cNvSpPr>
              <p:nvPr>
                <p:ph idx="1"/>
              </p:nvPr>
            </p:nvSpPr>
            <p:spPr>
              <a:xfrm>
                <a:off x="339762" y="1235923"/>
                <a:ext cx="5282105" cy="4975914"/>
              </a:xfrm>
            </p:spPr>
            <p:txBody>
              <a:bodyPr>
                <a:noAutofit/>
              </a:bodyPr>
              <a:lstStyle/>
              <a:p>
                <a:r>
                  <a:rPr lang="en-US" sz="2400" dirty="0">
                    <a:solidFill>
                      <a:schemeClr val="tx1"/>
                    </a:solidFill>
                  </a:rPr>
                  <a:t>We want to learn the model parameters</a:t>
                </a:r>
              </a:p>
              <a:p>
                <a:pPr marL="0" indent="0">
                  <a:buNone/>
                </a:pPr>
                <a:r>
                  <a:rPr lang="en-US" sz="2400" dirty="0">
                    <a:solidFill>
                      <a:schemeClr val="tx1"/>
                    </a:solidFill>
                  </a:rPr>
                  <a:t>	</a:t>
                </a:r>
                <a14:m>
                  <m:oMath xmlns:m="http://schemas.openxmlformats.org/officeDocument/2006/math">
                    <m:r>
                      <a:rPr lang="en-US" sz="2400" b="0" i="1" smtClean="0">
                        <a:solidFill>
                          <a:schemeClr val="tx1"/>
                        </a:solidFill>
                        <a:latin typeface="Cambria Math" panose="02040503050406030204" pitchFamily="18" charset="0"/>
                      </a:rPr>
                      <m:t>𝑏</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𝑏</m:t>
                        </m:r>
                      </m:e>
                      <m:sub>
                        <m:r>
                          <a:rPr lang="en-US" sz="2400" b="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𝑏</m:t>
                        </m:r>
                      </m:e>
                      <m:sub>
                        <m:r>
                          <a:rPr lang="en-US" sz="2400" b="0" i="1" smtClean="0">
                            <a:solidFill>
                              <a:schemeClr val="tx1"/>
                            </a:solidFill>
                            <a:latin typeface="Cambria Math" panose="02040503050406030204" pitchFamily="18" charset="0"/>
                          </a:rPr>
                          <m:t>𝑀</m:t>
                        </m:r>
                      </m:sub>
                    </m:sSub>
                    <m:r>
                      <a:rPr lang="en-US" sz="2400" b="0" i="1" smtClean="0">
                        <a:solidFill>
                          <a:schemeClr val="tx1"/>
                        </a:solidFill>
                        <a:latin typeface="Cambria Math" panose="02040503050406030204" pitchFamily="18" charset="0"/>
                      </a:rPr>
                      <m:t>)</m:t>
                    </m:r>
                  </m:oMath>
                </a14:m>
                <a:endParaRPr lang="en-US" sz="2400" dirty="0">
                  <a:solidFill>
                    <a:schemeClr val="tx1"/>
                  </a:solidFill>
                </a:endParaRPr>
              </a:p>
              <a:p>
                <a:endParaRPr lang="en-US" sz="2400" dirty="0">
                  <a:solidFill>
                    <a:schemeClr val="tx1"/>
                  </a:solidFill>
                </a:endParaRPr>
              </a:p>
              <a:p>
                <a:r>
                  <a:rPr lang="en-US" sz="2400" dirty="0">
                    <a:solidFill>
                      <a:schemeClr val="tx1"/>
                    </a:solidFill>
                  </a:rPr>
                  <a:t>This requires </a:t>
                </a:r>
                <a:r>
                  <a:rPr lang="en-US" sz="2400" i="1" dirty="0">
                    <a:solidFill>
                      <a:schemeClr val="tx1"/>
                    </a:solidFill>
                  </a:rPr>
                  <a:t>training data</a:t>
                </a:r>
                <a:r>
                  <a:rPr lang="en-US" sz="2400" dirty="0">
                    <a:solidFill>
                      <a:schemeClr val="tx1"/>
                    </a:solidFill>
                  </a:rPr>
                  <a:t>; we will find the </a:t>
                </a:r>
                <a:r>
                  <a:rPr lang="en-US" sz="2400" i="1" dirty="0">
                    <a:solidFill>
                      <a:schemeClr val="tx1"/>
                    </a:solidFill>
                  </a:rPr>
                  <a:t>b </a:t>
                </a:r>
                <a:r>
                  <a:rPr lang="en-US" sz="2400" dirty="0">
                    <a:solidFill>
                      <a:schemeClr val="tx1"/>
                    </a:solidFill>
                  </a:rPr>
                  <a:t>that match it best</a:t>
                </a:r>
                <a:endParaRPr lang="en-US" sz="2400" i="1" dirty="0">
                  <a:solidFill>
                    <a:schemeClr val="tx1"/>
                  </a:solidFill>
                </a:endParaRPr>
              </a:p>
              <a:p>
                <a:endParaRPr lang="en-US" sz="2400" dirty="0">
                  <a:solidFill>
                    <a:schemeClr val="tx1"/>
                  </a:solidFill>
                </a:endParaRPr>
              </a:p>
              <a:p>
                <a:r>
                  <a:rPr lang="en-US" sz="2400" dirty="0">
                    <a:solidFill>
                      <a:schemeClr val="tx1"/>
                    </a:solidFill>
                  </a:rPr>
                  <a:t>Record data from </a:t>
                </a:r>
                <a14:m>
                  <m:oMath xmlns:m="http://schemas.openxmlformats.org/officeDocument/2006/math">
                    <m:r>
                      <a:rPr lang="en-US" sz="2400" b="0" i="1" smtClean="0">
                        <a:solidFill>
                          <a:schemeClr val="tx1"/>
                        </a:solidFill>
                        <a:latin typeface="Cambria Math" panose="02040503050406030204" pitchFamily="18" charset="0"/>
                      </a:rPr>
                      <m:t>𝑁</m:t>
                    </m:r>
                  </m:oMath>
                </a14:m>
                <a:r>
                  <a:rPr lang="en-US" sz="2400" dirty="0">
                    <a:solidFill>
                      <a:schemeClr val="tx1"/>
                    </a:solidFill>
                  </a:rPr>
                  <a:t> patients</a:t>
                </a:r>
              </a:p>
              <a:p>
                <a:pPr lvl="1"/>
                <a:r>
                  <a:rPr lang="en-US" sz="2400" dirty="0">
                    <a:solidFill>
                      <a:schemeClr val="tx1"/>
                    </a:solidFill>
                  </a:rPr>
                  <a:t>Capture features: </a:t>
                </a:r>
              </a:p>
              <a:p>
                <a:pPr marL="609585" lvl="1" indent="0">
                  <a:buNone/>
                </a:pPr>
                <a:r>
                  <a:rPr lang="en-US" sz="2400" dirty="0">
                    <a:solidFill>
                      <a:schemeClr val="tx1"/>
                    </a:solidFill>
                  </a:rPr>
                  <a:t>	{age, sex, temp, BP, …}</a:t>
                </a:r>
              </a:p>
              <a:p>
                <a:pPr lvl="1"/>
                <a:r>
                  <a:rPr lang="en-US" sz="2400" dirty="0">
                    <a:solidFill>
                      <a:schemeClr val="tx1"/>
                    </a:solidFill>
                  </a:rPr>
                  <a:t>Did they survive?</a:t>
                </a:r>
              </a:p>
            </p:txBody>
          </p:sp>
        </mc:Choice>
        <mc:Fallback xmlns="">
          <p:sp>
            <p:nvSpPr>
              <p:cNvPr id="3" name="Content Placeholder 2">
                <a:extLst>
                  <a:ext uri="{FF2B5EF4-FFF2-40B4-BE49-F238E27FC236}">
                    <a16:creationId xmlns:a16="http://schemas.microsoft.com/office/drawing/2014/main" id="{2448B7A1-45FA-DB44-BED5-7879872E5661}"/>
                  </a:ext>
                </a:extLst>
              </p:cNvPr>
              <p:cNvSpPr>
                <a:spLocks noGrp="1" noRot="1" noChangeAspect="1" noMove="1" noResize="1" noEditPoints="1" noAdjustHandles="1" noChangeArrowheads="1" noChangeShapeType="1" noTextEdit="1"/>
              </p:cNvSpPr>
              <p:nvPr>
                <p:ph idx="1"/>
              </p:nvPr>
            </p:nvSpPr>
            <p:spPr>
              <a:xfrm>
                <a:off x="339762" y="1235923"/>
                <a:ext cx="5282105" cy="4975914"/>
              </a:xfrm>
              <a:blipFill>
                <a:blip r:embed="rId3"/>
                <a:stretch>
                  <a:fillRect l="-1617" t="-858" r="-2540"/>
                </a:stretch>
              </a:blipFill>
            </p:spPr>
            <p:txBody>
              <a:bodyPr/>
              <a:lstStyle/>
              <a:p>
                <a:r>
                  <a:rPr lang="en-US">
                    <a:noFill/>
                  </a:rPr>
                  <a:t> </a:t>
                </a:r>
              </a:p>
            </p:txBody>
          </p:sp>
        </mc:Fallback>
      </mc:AlternateContent>
      <p:sp>
        <p:nvSpPr>
          <p:cNvPr id="139" name="TextBox 138">
            <a:extLst>
              <a:ext uri="{FF2B5EF4-FFF2-40B4-BE49-F238E27FC236}">
                <a16:creationId xmlns:a16="http://schemas.microsoft.com/office/drawing/2014/main" id="{CC32AC06-632F-43A5-BCC3-B6853BF55ED1}"/>
              </a:ext>
            </a:extLst>
          </p:cNvPr>
          <p:cNvSpPr txBox="1"/>
          <p:nvPr/>
        </p:nvSpPr>
        <p:spPr>
          <a:xfrm>
            <a:off x="6180326" y="1735732"/>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pic>
        <p:nvPicPr>
          <p:cNvPr id="140" name="Picture 139">
            <a:extLst>
              <a:ext uri="{FF2B5EF4-FFF2-40B4-BE49-F238E27FC236}">
                <a16:creationId xmlns:a16="http://schemas.microsoft.com/office/drawing/2014/main" id="{DF949832-3210-E048-BCD9-B031071D27F2}"/>
              </a:ext>
            </a:extLst>
          </p:cNvPr>
          <p:cNvPicPr>
            <a:picLocks noChangeAspect="1"/>
          </p:cNvPicPr>
          <p:nvPr/>
        </p:nvPicPr>
        <p:blipFill>
          <a:blip r:embed="rId4"/>
          <a:stretch>
            <a:fillRect/>
          </a:stretch>
        </p:blipFill>
        <p:spPr>
          <a:xfrm flipV="1">
            <a:off x="6833811" y="1818429"/>
            <a:ext cx="4321392" cy="440075"/>
          </a:xfrm>
          <a:prstGeom prst="rect">
            <a:avLst/>
          </a:prstGeom>
        </p:spPr>
      </p:pic>
      <p:pic>
        <p:nvPicPr>
          <p:cNvPr id="141" name="Picture 140">
            <a:extLst>
              <a:ext uri="{FF2B5EF4-FFF2-40B4-BE49-F238E27FC236}">
                <a16:creationId xmlns:a16="http://schemas.microsoft.com/office/drawing/2014/main" id="{D986E90C-0D83-5245-A5C5-1EA0D395D4C2}"/>
              </a:ext>
            </a:extLst>
          </p:cNvPr>
          <p:cNvPicPr>
            <a:picLocks noChangeAspect="1"/>
          </p:cNvPicPr>
          <p:nvPr/>
        </p:nvPicPr>
        <p:blipFill>
          <a:blip r:embed="rId4"/>
          <a:stretch>
            <a:fillRect/>
          </a:stretch>
        </p:blipFill>
        <p:spPr>
          <a:xfrm flipV="1">
            <a:off x="6833811" y="5060166"/>
            <a:ext cx="4321392" cy="440075"/>
          </a:xfrm>
          <a:prstGeom prst="rect">
            <a:avLst/>
          </a:prstGeom>
        </p:spPr>
      </p:pic>
      <p:pic>
        <p:nvPicPr>
          <p:cNvPr id="142" name="Picture 141">
            <a:extLst>
              <a:ext uri="{FF2B5EF4-FFF2-40B4-BE49-F238E27FC236}">
                <a16:creationId xmlns:a16="http://schemas.microsoft.com/office/drawing/2014/main" id="{BA481802-9EF2-7E4E-95BD-7B89706DF556}"/>
              </a:ext>
            </a:extLst>
          </p:cNvPr>
          <p:cNvPicPr>
            <a:picLocks noChangeAspect="1"/>
          </p:cNvPicPr>
          <p:nvPr/>
        </p:nvPicPr>
        <p:blipFill>
          <a:blip r:embed="rId4"/>
          <a:stretch>
            <a:fillRect/>
          </a:stretch>
        </p:blipFill>
        <p:spPr>
          <a:xfrm flipV="1">
            <a:off x="6833811" y="4491985"/>
            <a:ext cx="4321392" cy="440075"/>
          </a:xfrm>
          <a:prstGeom prst="rect">
            <a:avLst/>
          </a:prstGeom>
        </p:spPr>
      </p:pic>
      <p:pic>
        <p:nvPicPr>
          <p:cNvPr id="143" name="Picture 142">
            <a:extLst>
              <a:ext uri="{FF2B5EF4-FFF2-40B4-BE49-F238E27FC236}">
                <a16:creationId xmlns:a16="http://schemas.microsoft.com/office/drawing/2014/main" id="{860D1EF4-59BA-2744-BF60-28D5DCCC75D9}"/>
              </a:ext>
            </a:extLst>
          </p:cNvPr>
          <p:cNvPicPr>
            <a:picLocks noChangeAspect="1"/>
          </p:cNvPicPr>
          <p:nvPr/>
        </p:nvPicPr>
        <p:blipFill>
          <a:blip r:embed="rId4"/>
          <a:stretch>
            <a:fillRect/>
          </a:stretch>
        </p:blipFill>
        <p:spPr>
          <a:xfrm flipV="1">
            <a:off x="6833811" y="2386610"/>
            <a:ext cx="4321392" cy="440075"/>
          </a:xfrm>
          <a:prstGeom prst="rect">
            <a:avLst/>
          </a:prstGeom>
        </p:spPr>
      </p:pic>
      <p:pic>
        <p:nvPicPr>
          <p:cNvPr id="144" name="Picture 143">
            <a:extLst>
              <a:ext uri="{FF2B5EF4-FFF2-40B4-BE49-F238E27FC236}">
                <a16:creationId xmlns:a16="http://schemas.microsoft.com/office/drawing/2014/main" id="{E8B2ECE0-2C3F-F142-A668-C41BC037476B}"/>
              </a:ext>
            </a:extLst>
          </p:cNvPr>
          <p:cNvPicPr>
            <a:picLocks noChangeAspect="1"/>
          </p:cNvPicPr>
          <p:nvPr/>
        </p:nvPicPr>
        <p:blipFill>
          <a:blip r:embed="rId4"/>
          <a:stretch>
            <a:fillRect/>
          </a:stretch>
        </p:blipFill>
        <p:spPr>
          <a:xfrm flipV="1">
            <a:off x="6833811" y="2954791"/>
            <a:ext cx="4321392" cy="440075"/>
          </a:xfrm>
          <a:prstGeom prst="rect">
            <a:avLst/>
          </a:prstGeom>
        </p:spPr>
      </p:pic>
      <p:pic>
        <p:nvPicPr>
          <p:cNvPr id="145" name="Picture 144">
            <a:extLst>
              <a:ext uri="{FF2B5EF4-FFF2-40B4-BE49-F238E27FC236}">
                <a16:creationId xmlns:a16="http://schemas.microsoft.com/office/drawing/2014/main" id="{2A742A57-DBB1-0049-BF70-A5B51379DA52}"/>
              </a:ext>
            </a:extLst>
          </p:cNvPr>
          <p:cNvPicPr>
            <a:picLocks noChangeAspect="1"/>
          </p:cNvPicPr>
          <p:nvPr/>
        </p:nvPicPr>
        <p:blipFill>
          <a:blip r:embed="rId4"/>
          <a:stretch>
            <a:fillRect/>
          </a:stretch>
        </p:blipFill>
        <p:spPr>
          <a:xfrm flipV="1">
            <a:off x="6833811" y="3522972"/>
            <a:ext cx="4321392" cy="440075"/>
          </a:xfrm>
          <a:prstGeom prst="rect">
            <a:avLst/>
          </a:prstGeom>
        </p:spPr>
      </p:pic>
      <p:sp>
        <p:nvSpPr>
          <p:cNvPr id="146" name="TextBox 145">
            <a:extLst>
              <a:ext uri="{FF2B5EF4-FFF2-40B4-BE49-F238E27FC236}">
                <a16:creationId xmlns:a16="http://schemas.microsoft.com/office/drawing/2014/main" id="{6E6BEB0E-7CAC-2C4B-BE3C-0FC7BB528639}"/>
              </a:ext>
            </a:extLst>
          </p:cNvPr>
          <p:cNvSpPr txBox="1"/>
          <p:nvPr/>
        </p:nvSpPr>
        <p:spPr>
          <a:xfrm>
            <a:off x="6180326" y="4409288"/>
            <a:ext cx="69662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147" name="TextBox 146">
            <a:extLst>
              <a:ext uri="{FF2B5EF4-FFF2-40B4-BE49-F238E27FC236}">
                <a16:creationId xmlns:a16="http://schemas.microsoft.com/office/drawing/2014/main" id="{465AF3C1-3019-CB4E-975D-7C1DBF49BC61}"/>
              </a:ext>
            </a:extLst>
          </p:cNvPr>
          <p:cNvSpPr txBox="1"/>
          <p:nvPr/>
        </p:nvSpPr>
        <p:spPr>
          <a:xfrm>
            <a:off x="6180326" y="2303913"/>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2</a:t>
            </a:r>
            <a:endParaRPr lang="en-US" sz="2797" baseline="-25000" dirty="0">
              <a:latin typeface="Times New Roman" panose="02020603050405020304" pitchFamily="18" charset="0"/>
              <a:cs typeface="Times New Roman" panose="02020603050405020304" pitchFamily="18" charset="0"/>
            </a:endParaRPr>
          </a:p>
        </p:txBody>
      </p:sp>
      <p:sp>
        <p:nvSpPr>
          <p:cNvPr id="148" name="TextBox 147">
            <a:extLst>
              <a:ext uri="{FF2B5EF4-FFF2-40B4-BE49-F238E27FC236}">
                <a16:creationId xmlns:a16="http://schemas.microsoft.com/office/drawing/2014/main" id="{6D1204DE-DCAD-3D42-A018-EE1A7FB7B342}"/>
              </a:ext>
            </a:extLst>
          </p:cNvPr>
          <p:cNvSpPr txBox="1"/>
          <p:nvPr/>
        </p:nvSpPr>
        <p:spPr>
          <a:xfrm>
            <a:off x="6180326" y="4977469"/>
            <a:ext cx="543479"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N</a:t>
            </a:r>
            <a:endParaRPr lang="en-US" sz="2797" baseline="-25000" dirty="0">
              <a:latin typeface="Times New Roman" panose="02020603050405020304" pitchFamily="18" charset="0"/>
              <a:cs typeface="Times New Roman" panose="02020603050405020304" pitchFamily="18" charset="0"/>
            </a:endParaRPr>
          </a:p>
        </p:txBody>
      </p:sp>
      <p:sp>
        <p:nvSpPr>
          <p:cNvPr id="149" name="TextBox 148">
            <a:extLst>
              <a:ext uri="{FF2B5EF4-FFF2-40B4-BE49-F238E27FC236}">
                <a16:creationId xmlns:a16="http://schemas.microsoft.com/office/drawing/2014/main" id="{49241119-D9B5-5540-A9B7-A9E03ABEF578}"/>
              </a:ext>
            </a:extLst>
          </p:cNvPr>
          <p:cNvSpPr txBox="1"/>
          <p:nvPr/>
        </p:nvSpPr>
        <p:spPr>
          <a:xfrm>
            <a:off x="6180326" y="344027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
        <p:nvSpPr>
          <p:cNvPr id="150" name="TextBox 149">
            <a:extLst>
              <a:ext uri="{FF2B5EF4-FFF2-40B4-BE49-F238E27FC236}">
                <a16:creationId xmlns:a16="http://schemas.microsoft.com/office/drawing/2014/main" id="{C904E9F7-89B4-5949-8C3E-677A00A15AE0}"/>
              </a:ext>
            </a:extLst>
          </p:cNvPr>
          <p:cNvSpPr txBox="1"/>
          <p:nvPr/>
        </p:nvSpPr>
        <p:spPr>
          <a:xfrm>
            <a:off x="6180326" y="2872094"/>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
        <p:nvSpPr>
          <p:cNvPr id="151" name="TextBox 150">
            <a:extLst>
              <a:ext uri="{FF2B5EF4-FFF2-40B4-BE49-F238E27FC236}">
                <a16:creationId xmlns:a16="http://schemas.microsoft.com/office/drawing/2014/main" id="{2EC37B96-BC81-804B-8D34-24D748686457}"/>
              </a:ext>
            </a:extLst>
          </p:cNvPr>
          <p:cNvSpPr txBox="1"/>
          <p:nvPr/>
        </p:nvSpPr>
        <p:spPr>
          <a:xfrm>
            <a:off x="11280463" y="4977469"/>
            <a:ext cx="543479"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y</a:t>
            </a:r>
            <a:r>
              <a:rPr lang="en-US" sz="2797" i="1" baseline="-25000" dirty="0" err="1">
                <a:latin typeface="Times New Roman" panose="02020603050405020304" pitchFamily="18" charset="0"/>
                <a:cs typeface="Times New Roman" panose="02020603050405020304" pitchFamily="18" charset="0"/>
              </a:rPr>
              <a:t>N</a:t>
            </a:r>
            <a:endParaRPr lang="en-US" sz="2797" baseline="-25000" dirty="0">
              <a:latin typeface="Times New Roman" panose="02020603050405020304" pitchFamily="18" charset="0"/>
              <a:cs typeface="Times New Roman" panose="02020603050405020304" pitchFamily="18" charset="0"/>
            </a:endParaRPr>
          </a:p>
        </p:txBody>
      </p:sp>
      <p:sp>
        <p:nvSpPr>
          <p:cNvPr id="152" name="TextBox 151">
            <a:extLst>
              <a:ext uri="{FF2B5EF4-FFF2-40B4-BE49-F238E27FC236}">
                <a16:creationId xmlns:a16="http://schemas.microsoft.com/office/drawing/2014/main" id="{BD292AD3-4E90-F447-AE1D-6BE89D6DD9D4}"/>
              </a:ext>
            </a:extLst>
          </p:cNvPr>
          <p:cNvSpPr txBox="1"/>
          <p:nvPr/>
        </p:nvSpPr>
        <p:spPr>
          <a:xfrm>
            <a:off x="11280463" y="4409288"/>
            <a:ext cx="79962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153" name="TextBox 152">
            <a:extLst>
              <a:ext uri="{FF2B5EF4-FFF2-40B4-BE49-F238E27FC236}">
                <a16:creationId xmlns:a16="http://schemas.microsoft.com/office/drawing/2014/main" id="{CB7E0F8B-C015-E04D-89EB-FCAB517F7AD5}"/>
              </a:ext>
            </a:extLst>
          </p:cNvPr>
          <p:cNvSpPr txBox="1"/>
          <p:nvPr/>
        </p:nvSpPr>
        <p:spPr>
          <a:xfrm>
            <a:off x="11280463" y="344027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
        <p:nvSpPr>
          <p:cNvPr id="154" name="TextBox 153">
            <a:extLst>
              <a:ext uri="{FF2B5EF4-FFF2-40B4-BE49-F238E27FC236}">
                <a16:creationId xmlns:a16="http://schemas.microsoft.com/office/drawing/2014/main" id="{9F1CEB7A-B8A9-584C-8BB0-06ED6BF0C714}"/>
              </a:ext>
            </a:extLst>
          </p:cNvPr>
          <p:cNvSpPr txBox="1"/>
          <p:nvPr/>
        </p:nvSpPr>
        <p:spPr>
          <a:xfrm>
            <a:off x="11280463" y="2872094"/>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
        <p:nvSpPr>
          <p:cNvPr id="155" name="TextBox 154">
            <a:extLst>
              <a:ext uri="{FF2B5EF4-FFF2-40B4-BE49-F238E27FC236}">
                <a16:creationId xmlns:a16="http://schemas.microsoft.com/office/drawing/2014/main" id="{2BF836B4-2919-894E-9669-5B41DAA4075D}"/>
              </a:ext>
            </a:extLst>
          </p:cNvPr>
          <p:cNvSpPr txBox="1"/>
          <p:nvPr/>
        </p:nvSpPr>
        <p:spPr>
          <a:xfrm>
            <a:off x="11280463" y="2303913"/>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2</a:t>
            </a:r>
            <a:endParaRPr lang="en-US" sz="2797" baseline="-25000" dirty="0">
              <a:latin typeface="Times New Roman" panose="02020603050405020304" pitchFamily="18" charset="0"/>
              <a:cs typeface="Times New Roman" panose="02020603050405020304" pitchFamily="18" charset="0"/>
            </a:endParaRPr>
          </a:p>
        </p:txBody>
      </p:sp>
      <p:sp>
        <p:nvSpPr>
          <p:cNvPr id="156" name="TextBox 155">
            <a:extLst>
              <a:ext uri="{FF2B5EF4-FFF2-40B4-BE49-F238E27FC236}">
                <a16:creationId xmlns:a16="http://schemas.microsoft.com/office/drawing/2014/main" id="{BD5008AA-189E-3942-9502-A1FB6B6DA029}"/>
              </a:ext>
            </a:extLst>
          </p:cNvPr>
          <p:cNvSpPr txBox="1"/>
          <p:nvPr/>
        </p:nvSpPr>
        <p:spPr>
          <a:xfrm>
            <a:off x="11280463" y="1735732"/>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157" name="TextBox 156">
            <a:extLst>
              <a:ext uri="{FF2B5EF4-FFF2-40B4-BE49-F238E27FC236}">
                <a16:creationId xmlns:a16="http://schemas.microsoft.com/office/drawing/2014/main" id="{87F7B0C2-A517-BB4D-BA95-F5FD1409712E}"/>
              </a:ext>
            </a:extLst>
          </p:cNvPr>
          <p:cNvSpPr txBox="1"/>
          <p:nvPr/>
        </p:nvSpPr>
        <p:spPr>
          <a:xfrm rot="5400000">
            <a:off x="8363888" y="3904351"/>
            <a:ext cx="503664" cy="646331"/>
          </a:xfrm>
          <a:prstGeom prst="rect">
            <a:avLst/>
          </a:prstGeom>
          <a:noFill/>
        </p:spPr>
        <p:txBody>
          <a:bodyPr wrap="none" rtlCol="0">
            <a:spAutoFit/>
          </a:bodyPr>
          <a:lstStyle/>
          <a:p>
            <a:r>
              <a:rPr lang="en-US" sz="3600" dirty="0"/>
              <a:t>…</a:t>
            </a:r>
          </a:p>
        </p:txBody>
      </p:sp>
      <p:sp>
        <p:nvSpPr>
          <p:cNvPr id="158" name="TextBox 157">
            <a:extLst>
              <a:ext uri="{FF2B5EF4-FFF2-40B4-BE49-F238E27FC236}">
                <a16:creationId xmlns:a16="http://schemas.microsoft.com/office/drawing/2014/main" id="{61EB7271-5058-8544-9697-2A0D44FF5656}"/>
              </a:ext>
            </a:extLst>
          </p:cNvPr>
          <p:cNvSpPr txBox="1"/>
          <p:nvPr/>
        </p:nvSpPr>
        <p:spPr>
          <a:xfrm rot="5400000">
            <a:off x="10799805" y="3913218"/>
            <a:ext cx="503664"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4942606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47063-34A9-AB41-AFC3-F8AA84306157}"/>
              </a:ext>
            </a:extLst>
          </p:cNvPr>
          <p:cNvSpPr>
            <a:spLocks noGrp="1"/>
          </p:cNvSpPr>
          <p:nvPr>
            <p:ph type="title"/>
          </p:nvPr>
        </p:nvSpPr>
        <p:spPr>
          <a:xfrm>
            <a:off x="222388" y="276592"/>
            <a:ext cx="4475395" cy="913381"/>
          </a:xfrm>
        </p:spPr>
        <p:txBody>
          <a:bodyPr>
            <a:normAutofit fontScale="90000"/>
          </a:bodyPr>
          <a:lstStyle/>
          <a:p>
            <a:r>
              <a:rPr lang="en-US" dirty="0"/>
              <a:t>Neural networks are state-of-the-art for </a:t>
            </a:r>
            <a:r>
              <a:rPr lang="en-US" i="1" dirty="0"/>
              <a:t>many</a:t>
            </a:r>
            <a:r>
              <a:rPr lang="en-US" dirty="0"/>
              <a:t> applications</a:t>
            </a:r>
          </a:p>
        </p:txBody>
      </p:sp>
      <p:sp>
        <p:nvSpPr>
          <p:cNvPr id="4" name="Text Placeholder 3">
            <a:extLst>
              <a:ext uri="{FF2B5EF4-FFF2-40B4-BE49-F238E27FC236}">
                <a16:creationId xmlns:a16="http://schemas.microsoft.com/office/drawing/2014/main" id="{E3317ADB-A066-5B4C-9B70-79E684353D06}"/>
              </a:ext>
            </a:extLst>
          </p:cNvPr>
          <p:cNvSpPr>
            <a:spLocks noGrp="1"/>
          </p:cNvSpPr>
          <p:nvPr>
            <p:ph type="body" sz="half" idx="2"/>
          </p:nvPr>
        </p:nvSpPr>
        <p:spPr>
          <a:xfrm>
            <a:off x="222388" y="1295128"/>
            <a:ext cx="4475395" cy="4892730"/>
          </a:xfrm>
        </p:spPr>
        <p:txBody>
          <a:bodyPr>
            <a:normAutofit lnSpcReduction="10000"/>
          </a:bodyPr>
          <a:lstStyle/>
          <a:p>
            <a:pPr marL="380562" indent="-380562">
              <a:buFont typeface="Arial" panose="020B0604020202020204" pitchFamily="34" charset="0"/>
              <a:buChar char="•"/>
            </a:pPr>
            <a:r>
              <a:rPr lang="en-US" dirty="0"/>
              <a:t>They are </a:t>
            </a:r>
            <a:r>
              <a:rPr lang="en-US" b="1" dirty="0"/>
              <a:t>not new</a:t>
            </a:r>
            <a:r>
              <a:rPr lang="en-US" dirty="0"/>
              <a:t>—many of the techniques go back decades</a:t>
            </a:r>
          </a:p>
          <a:p>
            <a:pPr marL="380562" indent="-380562">
              <a:buFont typeface="Arial" panose="020B0604020202020204" pitchFamily="34" charset="0"/>
              <a:buChar char="•"/>
            </a:pPr>
            <a:endParaRPr lang="en-US" b="1" dirty="0"/>
          </a:p>
          <a:p>
            <a:pPr marL="380562" indent="-380562">
              <a:buFont typeface="Arial" panose="020B0604020202020204" pitchFamily="34" charset="0"/>
              <a:buChar char="•"/>
            </a:pPr>
            <a:r>
              <a:rPr lang="en-US" dirty="0"/>
              <a:t>Recent resurgence due to </a:t>
            </a:r>
            <a:r>
              <a:rPr lang="en-US" i="1" dirty="0"/>
              <a:t>amazing</a:t>
            </a:r>
            <a:r>
              <a:rPr lang="en-US" dirty="0"/>
              <a:t> performance on benchmark tasks</a:t>
            </a:r>
          </a:p>
          <a:p>
            <a:pPr marL="380562" indent="-380562">
              <a:buFont typeface="Arial" panose="020B0604020202020204" pitchFamily="34" charset="0"/>
              <a:buChar char="•"/>
            </a:pPr>
            <a:endParaRPr lang="en-US" dirty="0"/>
          </a:p>
          <a:p>
            <a:pPr marL="380562" indent="-380562">
              <a:buFont typeface="Arial" panose="020B0604020202020204" pitchFamily="34" charset="0"/>
              <a:buChar char="•"/>
            </a:pPr>
            <a:r>
              <a:rPr lang="en-US" dirty="0"/>
              <a:t>One key task was the ImageNet Challenge</a:t>
            </a:r>
          </a:p>
          <a:p>
            <a:pPr marL="989463" lvl="1" indent="-380562">
              <a:buFont typeface="Arial" panose="020B0604020202020204" pitchFamily="34" charset="0"/>
              <a:buChar char="•"/>
            </a:pPr>
            <a:r>
              <a:rPr lang="en-US" dirty="0"/>
              <a:t>Want to recognize what is in an image (1 of 1000 categories)</a:t>
            </a:r>
          </a:p>
          <a:p>
            <a:pPr marL="989463" lvl="1" indent="-380562">
              <a:buFont typeface="Arial" panose="020B0604020202020204" pitchFamily="34" charset="0"/>
              <a:buChar char="•"/>
            </a:pPr>
            <a:r>
              <a:rPr lang="en-US" dirty="0"/>
              <a:t>Have ~1 million example images</a:t>
            </a:r>
          </a:p>
          <a:p>
            <a:pPr marL="989463" lvl="1" indent="-380562">
              <a:buFont typeface="Arial" panose="020B0604020202020204" pitchFamily="34" charset="0"/>
              <a:buChar char="•"/>
            </a:pPr>
            <a:r>
              <a:rPr lang="en-US" dirty="0"/>
              <a:t>Very relevant for things such as image search</a:t>
            </a:r>
          </a:p>
          <a:p>
            <a:pPr marL="380562" indent="-380562">
              <a:buFont typeface="Arial" panose="020B0604020202020204" pitchFamily="34" charset="0"/>
              <a:buChar char="•"/>
            </a:pPr>
            <a:endParaRPr lang="en-US" dirty="0"/>
          </a:p>
          <a:p>
            <a:pPr marL="380562" indent="-380562">
              <a:buFont typeface="Arial" panose="020B0604020202020204" pitchFamily="34" charset="0"/>
              <a:buChar char="•"/>
            </a:pPr>
            <a:r>
              <a:rPr lang="en-US" dirty="0"/>
              <a:t>Example images are shown on the right, with predicted categories beneath each image</a:t>
            </a:r>
          </a:p>
        </p:txBody>
      </p:sp>
      <p:pic>
        <p:nvPicPr>
          <p:cNvPr id="5" name="Content Placeholder 3">
            <a:extLst>
              <a:ext uri="{FF2B5EF4-FFF2-40B4-BE49-F238E27FC236}">
                <a16:creationId xmlns:a16="http://schemas.microsoft.com/office/drawing/2014/main" id="{71ECA9D1-0A3B-F147-AE9B-2229C93D221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4768226" y="418277"/>
            <a:ext cx="6808017" cy="5562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C6111D5-3E40-524B-B5BE-C7DDF011E365}"/>
              </a:ext>
            </a:extLst>
          </p:cNvPr>
          <p:cNvSpPr txBox="1"/>
          <p:nvPr/>
        </p:nvSpPr>
        <p:spPr>
          <a:xfrm>
            <a:off x="6639549" y="6037831"/>
            <a:ext cx="2937599" cy="338426"/>
          </a:xfrm>
          <a:prstGeom prst="rect">
            <a:avLst/>
          </a:prstGeom>
          <a:noFill/>
        </p:spPr>
        <p:txBody>
          <a:bodyPr wrap="none" rtlCol="0">
            <a:spAutoFit/>
          </a:bodyPr>
          <a:lstStyle/>
          <a:p>
            <a:r>
              <a:rPr lang="en-US" sz="1599" dirty="0"/>
              <a:t>Figure from </a:t>
            </a:r>
            <a:r>
              <a:rPr lang="en-US" sz="1599" dirty="0" err="1"/>
              <a:t>Krizhevsky</a:t>
            </a:r>
            <a:r>
              <a:rPr lang="en-US" sz="1599" dirty="0"/>
              <a:t> et al 2012</a:t>
            </a:r>
          </a:p>
        </p:txBody>
      </p:sp>
    </p:spTree>
    <p:extLst>
      <p:ext uri="{BB962C8B-B14F-4D97-AF65-F5344CB8AC3E}">
        <p14:creationId xmlns:p14="http://schemas.microsoft.com/office/powerpoint/2010/main" val="2270172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D347E554-4C8A-4CB2-9A3C-30721F03A32B}"/>
                  </a:ext>
                </a:extLst>
              </p:cNvPr>
              <p:cNvSpPr txBox="1"/>
              <p:nvPr/>
            </p:nvSpPr>
            <p:spPr>
              <a:xfrm>
                <a:off x="9638866" y="5051298"/>
                <a:ext cx="1643976" cy="307328"/>
              </a:xfrm>
              <a:prstGeom prst="rect">
                <a:avLst/>
              </a:prstGeom>
              <a:noFill/>
            </p:spPr>
            <p:txBody>
              <a:bodyPr wrap="none" lIns="0" tIns="0" rIns="0" bIns="0" rtlCol="0">
                <a:spAutoFit/>
              </a:bodyPr>
              <a:lstStyle/>
              <a:p>
                <a:pPr algn="ctr"/>
                <a14:m>
                  <m:oMath xmlns:m="http://schemas.openxmlformats.org/officeDocument/2006/math">
                    <m:r>
                      <a:rPr lang="en-US" sz="1997" b="0" i="1" smtClean="0">
                        <a:latin typeface="Cambria Math" panose="02040503050406030204" pitchFamily="18" charset="0"/>
                      </a:rPr>
                      <m:t>𝑏</m:t>
                    </m:r>
                    <m:r>
                      <a:rPr lang="en-US" sz="1997" b="0" i="1" smtClean="0">
                        <a:latin typeface="Cambria Math" panose="02040503050406030204" pitchFamily="18" charset="0"/>
                      </a:rPr>
                      <m:t>=(</m:t>
                    </m:r>
                    <m:sSub>
                      <m:sSubPr>
                        <m:ctrlPr>
                          <a:rPr lang="en-US" sz="1997" i="1">
                            <a:latin typeface="Cambria Math" panose="02040503050406030204" pitchFamily="18" charset="0"/>
                          </a:rPr>
                        </m:ctrlPr>
                      </m:sSubPr>
                      <m:e>
                        <m:r>
                          <a:rPr lang="en-US" sz="1997" i="1">
                            <a:latin typeface="Cambria Math" panose="02040503050406030204" pitchFamily="18" charset="0"/>
                          </a:rPr>
                          <m:t>𝑏</m:t>
                        </m:r>
                      </m:e>
                      <m:sub>
                        <m:r>
                          <a:rPr lang="en-US" sz="1997" b="0" i="1" smtClean="0">
                            <a:latin typeface="Cambria Math" panose="02040503050406030204" pitchFamily="18" charset="0"/>
                          </a:rPr>
                          <m:t>0</m:t>
                        </m:r>
                      </m:sub>
                    </m:sSub>
                    <m:r>
                      <a:rPr lang="en-US" sz="1997" i="1">
                        <a:latin typeface="Cambria Math" panose="02040503050406030204" pitchFamily="18" charset="0"/>
                      </a:rPr>
                      <m:t>,…</m:t>
                    </m:r>
                    <m:sSub>
                      <m:sSubPr>
                        <m:ctrlPr>
                          <a:rPr lang="en-US" sz="1997" i="1">
                            <a:latin typeface="Cambria Math" panose="02040503050406030204" pitchFamily="18" charset="0"/>
                          </a:rPr>
                        </m:ctrlPr>
                      </m:sSubPr>
                      <m:e>
                        <m:r>
                          <a:rPr lang="en-US" sz="1997" i="1">
                            <a:latin typeface="Cambria Math" panose="02040503050406030204" pitchFamily="18" charset="0"/>
                          </a:rPr>
                          <m:t>𝑏</m:t>
                        </m:r>
                      </m:e>
                      <m:sub>
                        <m:r>
                          <a:rPr lang="en-US" sz="1997" b="0" i="1" smtClean="0">
                            <a:latin typeface="Cambria Math" panose="02040503050406030204" pitchFamily="18" charset="0"/>
                          </a:rPr>
                          <m:t>𝑀</m:t>
                        </m:r>
                      </m:sub>
                    </m:sSub>
                    <m:r>
                      <a:rPr lang="en-US" sz="1997" i="1">
                        <a:latin typeface="Cambria Math" panose="02040503050406030204" pitchFamily="18" charset="0"/>
                      </a:rPr>
                      <m:t>)</m:t>
                    </m:r>
                  </m:oMath>
                </a14:m>
                <a:r>
                  <a:rPr lang="en-US" sz="1997" dirty="0"/>
                  <a:t> </a:t>
                </a:r>
              </a:p>
            </p:txBody>
          </p:sp>
        </mc:Choice>
        <mc:Fallback xmlns="">
          <p:sp>
            <p:nvSpPr>
              <p:cNvPr id="200" name="TextBox 199">
                <a:extLst>
                  <a:ext uri="{FF2B5EF4-FFF2-40B4-BE49-F238E27FC236}">
                    <a16:creationId xmlns:a16="http://schemas.microsoft.com/office/drawing/2014/main" id="{D347E554-4C8A-4CB2-9A3C-30721F03A32B}"/>
                  </a:ext>
                </a:extLst>
              </p:cNvPr>
              <p:cNvSpPr txBox="1">
                <a:spLocks noRot="1" noChangeAspect="1" noMove="1" noResize="1" noEditPoints="1" noAdjustHandles="1" noChangeArrowheads="1" noChangeShapeType="1" noTextEdit="1"/>
              </p:cNvSpPr>
              <p:nvPr/>
            </p:nvSpPr>
            <p:spPr>
              <a:xfrm>
                <a:off x="9638866" y="5051298"/>
                <a:ext cx="1643976" cy="307328"/>
              </a:xfrm>
              <a:prstGeom prst="rect">
                <a:avLst/>
              </a:prstGeom>
              <a:blipFill>
                <a:blip r:embed="rId3"/>
                <a:stretch>
                  <a:fillRect l="-4815" t="-4000" r="-3333" b="-36000"/>
                </a:stretch>
              </a:blipFill>
            </p:spPr>
            <p:txBody>
              <a:bodyPr/>
              <a:lstStyle/>
              <a:p>
                <a:r>
                  <a:rPr lang="en-US">
                    <a:noFill/>
                  </a:rPr>
                  <a:t> </a:t>
                </a:r>
              </a:p>
            </p:txBody>
          </p:sp>
        </mc:Fallback>
      </mc:AlternateContent>
      <p:sp>
        <p:nvSpPr>
          <p:cNvPr id="8" name="Title 7"/>
          <p:cNvSpPr>
            <a:spLocks noGrp="1"/>
          </p:cNvSpPr>
          <p:nvPr>
            <p:ph type="title"/>
          </p:nvPr>
        </p:nvSpPr>
        <p:spPr>
          <a:xfrm>
            <a:off x="609600" y="127352"/>
            <a:ext cx="10972800" cy="1143000"/>
          </a:xfrm>
        </p:spPr>
        <p:txBody>
          <a:bodyPr>
            <a:noAutofit/>
          </a:bodyPr>
          <a:lstStyle/>
          <a:p>
            <a:r>
              <a:rPr lang="en-US" sz="4267" dirty="0"/>
              <a:t>Learning Model Parameters</a:t>
            </a:r>
          </a:p>
        </p:txBody>
      </p:sp>
      <p:sp>
        <p:nvSpPr>
          <p:cNvPr id="4" name="TextBox 3">
            <a:extLst>
              <a:ext uri="{FF2B5EF4-FFF2-40B4-BE49-F238E27FC236}">
                <a16:creationId xmlns:a16="http://schemas.microsoft.com/office/drawing/2014/main" id="{EC470171-AEFA-F940-B6E2-3B0358DFD502}"/>
              </a:ext>
            </a:extLst>
          </p:cNvPr>
          <p:cNvSpPr txBox="1"/>
          <p:nvPr/>
        </p:nvSpPr>
        <p:spPr>
          <a:xfrm>
            <a:off x="1141944" y="4616727"/>
            <a:ext cx="1783630" cy="497957"/>
          </a:xfrm>
          <a:prstGeom prst="rect">
            <a:avLst/>
          </a:prstGeom>
          <a:noFill/>
        </p:spPr>
        <p:txBody>
          <a:bodyPr wrap="none" rtlCol="0">
            <a:spAutoFit/>
          </a:bodyPr>
          <a:lstStyle/>
          <a:p>
            <a:r>
              <a:rPr lang="en-US" sz="2636" dirty="0"/>
              <a:t>Training Set</a:t>
            </a:r>
          </a:p>
        </p:txBody>
      </p:sp>
      <p:sp>
        <p:nvSpPr>
          <p:cNvPr id="7" name="TextBox 6">
            <a:extLst>
              <a:ext uri="{FF2B5EF4-FFF2-40B4-BE49-F238E27FC236}">
                <a16:creationId xmlns:a16="http://schemas.microsoft.com/office/drawing/2014/main" id="{362E1761-117C-6945-B4A7-AF128D03FD5F}"/>
              </a:ext>
            </a:extLst>
          </p:cNvPr>
          <p:cNvSpPr txBox="1"/>
          <p:nvPr/>
        </p:nvSpPr>
        <p:spPr>
          <a:xfrm>
            <a:off x="3947944" y="5445780"/>
            <a:ext cx="4296112" cy="903581"/>
          </a:xfrm>
          <a:prstGeom prst="rect">
            <a:avLst/>
          </a:prstGeom>
          <a:noFill/>
        </p:spPr>
        <p:txBody>
          <a:bodyPr wrap="none" rtlCol="0">
            <a:spAutoFit/>
          </a:bodyPr>
          <a:lstStyle/>
          <a:p>
            <a:pPr algn="ctr"/>
            <a:r>
              <a:rPr lang="en-US" sz="2636" dirty="0"/>
              <a:t>Untrained Logistic Regression </a:t>
            </a:r>
          </a:p>
          <a:p>
            <a:pPr algn="ctr"/>
            <a:r>
              <a:rPr lang="en-US" sz="2636" dirty="0"/>
              <a:t>Model (or “Network”)</a:t>
            </a:r>
          </a:p>
        </p:txBody>
      </p:sp>
      <p:sp>
        <p:nvSpPr>
          <p:cNvPr id="9" name="TextBox 8">
            <a:extLst>
              <a:ext uri="{FF2B5EF4-FFF2-40B4-BE49-F238E27FC236}">
                <a16:creationId xmlns:a16="http://schemas.microsoft.com/office/drawing/2014/main" id="{BFEE604D-6E39-3C4A-BB31-1D217AA8F371}"/>
              </a:ext>
            </a:extLst>
          </p:cNvPr>
          <p:cNvSpPr txBox="1"/>
          <p:nvPr/>
        </p:nvSpPr>
        <p:spPr>
          <a:xfrm>
            <a:off x="8919921" y="5445780"/>
            <a:ext cx="3081866" cy="903581"/>
          </a:xfrm>
          <a:prstGeom prst="rect">
            <a:avLst/>
          </a:prstGeom>
          <a:noFill/>
        </p:spPr>
        <p:txBody>
          <a:bodyPr wrap="square" rtlCol="0">
            <a:spAutoFit/>
          </a:bodyPr>
          <a:lstStyle/>
          <a:p>
            <a:pPr algn="ctr"/>
            <a:r>
              <a:rPr lang="en-US" sz="2636" dirty="0"/>
              <a:t>Trained Model (with learned parameters)</a:t>
            </a:r>
          </a:p>
        </p:txBody>
      </p:sp>
      <p:pic>
        <p:nvPicPr>
          <p:cNvPr id="3" name="Picture 2"/>
          <p:cNvPicPr>
            <a:picLocks noChangeAspect="1"/>
          </p:cNvPicPr>
          <p:nvPr/>
        </p:nvPicPr>
        <p:blipFill>
          <a:blip r:embed="rId4"/>
          <a:stretch>
            <a:fillRect/>
          </a:stretch>
        </p:blipFill>
        <p:spPr>
          <a:xfrm>
            <a:off x="272581" y="2166697"/>
            <a:ext cx="3522357" cy="2336366"/>
          </a:xfrm>
          <a:prstGeom prst="rect">
            <a:avLst/>
          </a:prstGeom>
        </p:spPr>
      </p:pic>
      <p:pic>
        <p:nvPicPr>
          <p:cNvPr id="5" name="Picture 4"/>
          <p:cNvPicPr>
            <a:picLocks noChangeAspect="1"/>
          </p:cNvPicPr>
          <p:nvPr/>
        </p:nvPicPr>
        <p:blipFill>
          <a:blip r:embed="rId5"/>
          <a:stretch>
            <a:fillRect/>
          </a:stretch>
        </p:blipFill>
        <p:spPr>
          <a:xfrm>
            <a:off x="4865911" y="2166697"/>
            <a:ext cx="2460178" cy="2839570"/>
          </a:xfrm>
          <a:prstGeom prst="rect">
            <a:avLst/>
          </a:prstGeom>
        </p:spPr>
      </p:pic>
      <p:sp>
        <p:nvSpPr>
          <p:cNvPr id="389" name="Right Arrow 388"/>
          <p:cNvSpPr/>
          <p:nvPr/>
        </p:nvSpPr>
        <p:spPr>
          <a:xfrm>
            <a:off x="7600894" y="3058001"/>
            <a:ext cx="1355067" cy="708300"/>
          </a:xfrm>
          <a:prstGeom prst="rightArrow">
            <a:avLst/>
          </a:prstGeom>
          <a:ln>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0" name="TextBox 389">
                <a:extLst>
                  <a:ext uri="{FF2B5EF4-FFF2-40B4-BE49-F238E27FC236}">
                    <a16:creationId xmlns:a16="http://schemas.microsoft.com/office/drawing/2014/main" id="{AB0E6F50-36DB-D942-97C3-7F75BF273DCC}"/>
                  </a:ext>
                </a:extLst>
              </p:cNvPr>
              <p:cNvSpPr txBox="1"/>
              <p:nvPr/>
            </p:nvSpPr>
            <p:spPr>
              <a:xfrm>
                <a:off x="3742298" y="5072150"/>
                <a:ext cx="4707404" cy="2706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solidFill>
                                <a:prstClr val="black"/>
                              </a:solidFill>
                              <a:latin typeface="Cambria Math" panose="02040503050406030204" pitchFamily="18" charset="0"/>
                              <a:cs typeface="Times New Roman" panose="02020603050405020304" pitchFamily="18" charset="0"/>
                            </a:rPr>
                          </m:ctrlPr>
                        </m:sSubPr>
                        <m:e>
                          <m:r>
                            <a:rPr lang="en-US" b="0" i="1" dirty="0" smtClean="0">
                              <a:solidFill>
                                <a:prstClr val="black"/>
                              </a:solidFill>
                              <a:latin typeface="Cambria Math" panose="02040503050406030204" pitchFamily="18" charset="0"/>
                              <a:cs typeface="Times New Roman" panose="02020603050405020304" pitchFamily="18" charset="0"/>
                            </a:rPr>
                            <m:t>𝑝</m:t>
                          </m:r>
                        </m:e>
                        <m:sub>
                          <m:r>
                            <a:rPr lang="en-US" b="0" i="1" dirty="0" smtClean="0">
                              <a:solidFill>
                                <a:prstClr val="black"/>
                              </a:solidFill>
                              <a:latin typeface="Cambria Math" panose="02040503050406030204" pitchFamily="18" charset="0"/>
                              <a:cs typeface="Times New Roman" panose="02020603050405020304" pitchFamily="18" charset="0"/>
                            </a:rPr>
                            <m:t>𝑖</m:t>
                          </m:r>
                        </m:sub>
                      </m:sSub>
                      <m:r>
                        <a:rPr lang="en-US" b="0" i="1" dirty="0" smtClean="0">
                          <a:solidFill>
                            <a:prstClr val="black"/>
                          </a:solidFill>
                          <a:latin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cs typeface="Times New Roman" panose="02020603050405020304" pitchFamily="18" charset="0"/>
                        </a:rPr>
                        <m:t>𝜎</m:t>
                      </m:r>
                      <m:r>
                        <a:rPr lang="en-US" b="0" i="1" dirty="0" smtClean="0">
                          <a:latin typeface="Cambria Math" panose="02040503050406030204" pitchFamily="18" charset="0"/>
                          <a:cs typeface="Times New Roman" panose="02020603050405020304" pitchFamily="18" charset="0"/>
                        </a:rPr>
                        <m:t>(</m:t>
                      </m:r>
                      <m:sSub>
                        <m:sSubPr>
                          <m:ctrlPr>
                            <a:rPr lang="en-US" b="0" i="1" dirty="0" smtClean="0">
                              <a:latin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cs typeface="Times New Roman" panose="02020603050405020304" pitchFamily="18" charset="0"/>
                            </a:rPr>
                            <m:t>𝑏</m:t>
                          </m:r>
                        </m:e>
                        <m:sub>
                          <m:r>
                            <a:rPr lang="en-US" b="0" i="1" dirty="0" smtClean="0">
                              <a:latin typeface="Cambria Math" panose="02040503050406030204" pitchFamily="18" charset="0"/>
                              <a:cs typeface="Times New Roman" panose="02020603050405020304" pitchFamily="18" charset="0"/>
                            </a:rPr>
                            <m:t>0</m:t>
                          </m:r>
                        </m:sub>
                      </m:sSub>
                      <m:r>
                        <a:rPr lang="en-US" b="0" i="1" dirty="0"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𝑀</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b="0" i="1" smtClean="0">
                              <a:latin typeface="Cambria Math" panose="02040503050406030204" pitchFamily="18" charset="0"/>
                            </a:rPr>
                            <m:t>𝑀</m:t>
                          </m:r>
                        </m:sub>
                      </m:sSub>
                      <m:r>
                        <a:rPr lang="en-US" b="0" i="1" smtClean="0">
                          <a:latin typeface="Cambria Math" panose="02040503050406030204" pitchFamily="18" charset="0"/>
                        </a:rPr>
                        <m:t>)</m:t>
                      </m:r>
                    </m:oMath>
                  </m:oMathPara>
                </a14:m>
                <a:endParaRPr lang="en-US" baseline="-25000" dirty="0"/>
              </a:p>
            </p:txBody>
          </p:sp>
        </mc:Choice>
        <mc:Fallback xmlns="">
          <p:sp>
            <p:nvSpPr>
              <p:cNvPr id="390" name="TextBox 389">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3742298" y="5072150"/>
                <a:ext cx="4707404" cy="270652"/>
              </a:xfrm>
              <a:prstGeom prst="rect">
                <a:avLst/>
              </a:prstGeom>
              <a:blipFill>
                <a:blip r:embed="rId6"/>
                <a:stretch>
                  <a:fillRect b="-40909"/>
                </a:stretch>
              </a:blipFill>
            </p:spPr>
            <p:txBody>
              <a:bodyPr/>
              <a:lstStyle/>
              <a:p>
                <a:r>
                  <a:rPr lang="en-US">
                    <a:noFill/>
                  </a:rPr>
                  <a:t> </a:t>
                </a:r>
              </a:p>
            </p:txBody>
          </p:sp>
        </mc:Fallback>
      </mc:AlternateContent>
      <p:sp>
        <p:nvSpPr>
          <p:cNvPr id="10" name="Cross 9"/>
          <p:cNvSpPr/>
          <p:nvPr/>
        </p:nvSpPr>
        <p:spPr>
          <a:xfrm>
            <a:off x="4143022" y="3058001"/>
            <a:ext cx="722889" cy="708300"/>
          </a:xfrm>
          <a:prstGeom prst="plus">
            <a:avLst>
              <a:gd name="adj" fmla="val 41061"/>
            </a:avLst>
          </a:prstGeom>
          <a:ln>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pic>
        <p:nvPicPr>
          <p:cNvPr id="12" name="Picture 11"/>
          <p:cNvPicPr>
            <a:picLocks noChangeAspect="1"/>
          </p:cNvPicPr>
          <p:nvPr/>
        </p:nvPicPr>
        <p:blipFill>
          <a:blip r:embed="rId7"/>
          <a:stretch>
            <a:fillRect/>
          </a:stretch>
        </p:blipFill>
        <p:spPr>
          <a:xfrm>
            <a:off x="9230764" y="2166696"/>
            <a:ext cx="2460179" cy="2839571"/>
          </a:xfrm>
          <a:prstGeom prst="rect">
            <a:avLst/>
          </a:prstGeom>
        </p:spPr>
      </p:pic>
    </p:spTree>
    <p:extLst>
      <p:ext uri="{BB962C8B-B14F-4D97-AF65-F5344CB8AC3E}">
        <p14:creationId xmlns:p14="http://schemas.microsoft.com/office/powerpoint/2010/main" val="666845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4473AEA5-0038-4875-B670-682255EBB64B}"/>
              </a:ext>
            </a:extLst>
          </p:cNvPr>
          <p:cNvGrpSpPr/>
          <p:nvPr/>
        </p:nvGrpSpPr>
        <p:grpSpPr>
          <a:xfrm>
            <a:off x="2145555" y="2413185"/>
            <a:ext cx="7673995" cy="2031512"/>
            <a:chOff x="3178606" y="2500657"/>
            <a:chExt cx="7682619" cy="2033792"/>
          </a:xfrm>
        </p:grpSpPr>
        <p:grpSp>
          <p:nvGrpSpPr>
            <p:cNvPr id="22" name="Group 21">
              <a:extLst>
                <a:ext uri="{FF2B5EF4-FFF2-40B4-BE49-F238E27FC236}">
                  <a16:creationId xmlns:a16="http://schemas.microsoft.com/office/drawing/2014/main" id="{66AA5019-B474-4F55-85BC-206C187A2C2E}"/>
                </a:ext>
              </a:extLst>
            </p:cNvPr>
            <p:cNvGrpSpPr/>
            <p:nvPr/>
          </p:nvGrpSpPr>
          <p:grpSpPr>
            <a:xfrm>
              <a:off x="3538754" y="2846713"/>
              <a:ext cx="4267200" cy="241541"/>
              <a:chOff x="3312543" y="2369387"/>
              <a:chExt cx="4267200" cy="241541"/>
            </a:xfrm>
          </p:grpSpPr>
          <p:sp>
            <p:nvSpPr>
              <p:cNvPr id="23" name="Rectangle 22">
                <a:extLst>
                  <a:ext uri="{FF2B5EF4-FFF2-40B4-BE49-F238E27FC236}">
                    <a16:creationId xmlns:a16="http://schemas.microsoft.com/office/drawing/2014/main" id="{46BAA495-E507-4386-99FC-AF2B9C738C00}"/>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24" name="Straight Connector 23">
                <a:extLst>
                  <a:ext uri="{FF2B5EF4-FFF2-40B4-BE49-F238E27FC236}">
                    <a16:creationId xmlns:a16="http://schemas.microsoft.com/office/drawing/2014/main" id="{88AB6143-75C9-4E65-B420-72A0329C7A05}"/>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BD695433-EA03-4B0A-98FE-FAD96DECA3F2}"/>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CADCF94D-A24F-445A-B8C0-67D34E119EC4}"/>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D1119520-3829-475E-8387-B3D9AFB4A0B1}"/>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1F27BBE9-616E-4CCB-A601-A52308393F0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39479492-A576-446D-8A67-15DBCBC317C2}"/>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1B8554DB-F116-4287-B503-4D7F8126C6FF}"/>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82AA7FDE-57A7-4018-A4D6-36A0B408F50F}"/>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3852B725-C6B8-4B1C-BD74-7DC093EFE073}"/>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59929CB6-FA60-4661-AC87-0BEB56F0A786}"/>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CB573279-BD5A-4B58-A71B-C263C48348A1}"/>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FF3AE687-FBC3-4FFD-8123-A12D7DF5763B}"/>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4E853902-E286-4967-8152-A8A844943204}"/>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BFD151E9-EEAF-4384-B8AF-1A10B6EAF03C}"/>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267C0A88-C48C-4A98-979E-6CF740495DFC}"/>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D2CCD4E8-197B-4835-A04F-FFCB806D9456}"/>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188DC41-780A-4379-91B0-6FF3D6D128D1}"/>
                    </a:ext>
                  </a:extLst>
                </p:cNvPr>
                <p:cNvSpPr txBox="1"/>
                <p:nvPr/>
              </p:nvSpPr>
              <p:spPr>
                <a:xfrm>
                  <a:off x="3178606" y="2811253"/>
                  <a:ext cx="247397"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m:t>
                            </m:r>
                          </m:sub>
                        </m:sSub>
                      </m:oMath>
                    </m:oMathPara>
                  </a14:m>
                  <a:endParaRPr lang="en-US" sz="1797" dirty="0"/>
                </a:p>
              </p:txBody>
            </p:sp>
          </mc:Choice>
          <mc:Fallback xmlns="">
            <p:sp>
              <p:nvSpPr>
                <p:cNvPr id="40" name="TextBox 39">
                  <a:extLst>
                    <a:ext uri="{FF2B5EF4-FFF2-40B4-BE49-F238E27FC236}">
                      <a16:creationId xmlns:a16="http://schemas.microsoft.com/office/drawing/2014/main" id="{F188DC41-780A-4379-91B0-6FF3D6D128D1}"/>
                    </a:ext>
                  </a:extLst>
                </p:cNvPr>
                <p:cNvSpPr txBox="1">
                  <a:spLocks noRot="1" noChangeAspect="1" noMove="1" noResize="1" noEditPoints="1" noAdjustHandles="1" noChangeArrowheads="1" noChangeShapeType="1" noTextEdit="1"/>
                </p:cNvSpPr>
                <p:nvPr/>
              </p:nvSpPr>
              <p:spPr>
                <a:xfrm>
                  <a:off x="3178606" y="2811253"/>
                  <a:ext cx="247397" cy="276861"/>
                </a:xfrm>
                <a:prstGeom prst="rect">
                  <a:avLst/>
                </a:prstGeom>
                <a:blipFill>
                  <a:blip r:embed="rId4"/>
                  <a:stretch>
                    <a:fillRect l="-10000" r="-5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8A7BB33-774D-4034-A6C5-E6CD76070B5C}"/>
                    </a:ext>
                  </a:extLst>
                </p:cNvPr>
                <p:cNvSpPr txBox="1"/>
                <p:nvPr/>
              </p:nvSpPr>
              <p:spPr>
                <a:xfrm>
                  <a:off x="3468315" y="2502673"/>
                  <a:ext cx="339513"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m:t>
                            </m:r>
                            <m:r>
                              <a:rPr lang="en-US" sz="1797" i="1">
                                <a:latin typeface="Cambria Math" panose="02040503050406030204" pitchFamily="18" charset="0"/>
                              </a:rPr>
                              <m:t>1</m:t>
                            </m:r>
                          </m:sub>
                        </m:sSub>
                      </m:oMath>
                    </m:oMathPara>
                  </a14:m>
                  <a:endParaRPr lang="en-US" sz="1797" dirty="0"/>
                </a:p>
              </p:txBody>
            </p:sp>
          </mc:Choice>
          <mc:Fallback xmlns="">
            <p:sp>
              <p:nvSpPr>
                <p:cNvPr id="41" name="TextBox 40">
                  <a:extLst>
                    <a:ext uri="{FF2B5EF4-FFF2-40B4-BE49-F238E27FC236}">
                      <a16:creationId xmlns:a16="http://schemas.microsoft.com/office/drawing/2014/main" id="{58A7BB33-774D-4034-A6C5-E6CD76070B5C}"/>
                    </a:ext>
                  </a:extLst>
                </p:cNvPr>
                <p:cNvSpPr txBox="1">
                  <a:spLocks noRot="1" noChangeAspect="1" noMove="1" noResize="1" noEditPoints="1" noAdjustHandles="1" noChangeArrowheads="1" noChangeShapeType="1" noTextEdit="1"/>
                </p:cNvSpPr>
                <p:nvPr/>
              </p:nvSpPr>
              <p:spPr>
                <a:xfrm>
                  <a:off x="3468315" y="2502673"/>
                  <a:ext cx="339513" cy="276861"/>
                </a:xfrm>
                <a:prstGeom prst="rect">
                  <a:avLst/>
                </a:prstGeom>
                <a:blipFill>
                  <a:blip r:embed="rId5"/>
                  <a:stretch>
                    <a:fillRect l="-11538" r="-769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36807E6-8A6E-40C1-9F9E-C04DA8D0189E}"/>
                    </a:ext>
                  </a:extLst>
                </p:cNvPr>
                <p:cNvSpPr txBox="1"/>
                <p:nvPr/>
              </p:nvSpPr>
              <p:spPr>
                <a:xfrm>
                  <a:off x="3771112" y="2518386"/>
                  <a:ext cx="339513"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m:t>
                            </m:r>
                            <m:r>
                              <a:rPr lang="en-US" sz="1797" i="1">
                                <a:latin typeface="Cambria Math" panose="02040503050406030204" pitchFamily="18" charset="0"/>
                              </a:rPr>
                              <m:t>2</m:t>
                            </m:r>
                          </m:sub>
                        </m:sSub>
                      </m:oMath>
                    </m:oMathPara>
                  </a14:m>
                  <a:endParaRPr lang="en-US" sz="1797" dirty="0"/>
                </a:p>
              </p:txBody>
            </p:sp>
          </mc:Choice>
          <mc:Fallback xmlns="">
            <p:sp>
              <p:nvSpPr>
                <p:cNvPr id="42" name="TextBox 41">
                  <a:extLst>
                    <a:ext uri="{FF2B5EF4-FFF2-40B4-BE49-F238E27FC236}">
                      <a16:creationId xmlns:a16="http://schemas.microsoft.com/office/drawing/2014/main" id="{036807E6-8A6E-40C1-9F9E-C04DA8D0189E}"/>
                    </a:ext>
                  </a:extLst>
                </p:cNvPr>
                <p:cNvSpPr txBox="1">
                  <a:spLocks noRot="1" noChangeAspect="1" noMove="1" noResize="1" noEditPoints="1" noAdjustHandles="1" noChangeArrowheads="1" noChangeShapeType="1" noTextEdit="1"/>
                </p:cNvSpPr>
                <p:nvPr/>
              </p:nvSpPr>
              <p:spPr>
                <a:xfrm>
                  <a:off x="3771112" y="2518386"/>
                  <a:ext cx="339513" cy="276861"/>
                </a:xfrm>
                <a:prstGeom prst="rect">
                  <a:avLst/>
                </a:prstGeom>
                <a:blipFill>
                  <a:blip r:embed="rId6"/>
                  <a:stretch>
                    <a:fillRect l="-11538" r="-384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4E76BA3-5FD0-4BD9-86AA-C27315F2923E}"/>
                    </a:ext>
                  </a:extLst>
                </p:cNvPr>
                <p:cNvSpPr txBox="1"/>
                <p:nvPr/>
              </p:nvSpPr>
              <p:spPr>
                <a:xfrm>
                  <a:off x="7465222" y="2518385"/>
                  <a:ext cx="393370"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𝑖𝑀</m:t>
                            </m:r>
                          </m:sub>
                        </m:sSub>
                      </m:oMath>
                    </m:oMathPara>
                  </a14:m>
                  <a:endParaRPr lang="en-US" sz="1797" dirty="0"/>
                </a:p>
              </p:txBody>
            </p:sp>
          </mc:Choice>
          <mc:Fallback xmlns="">
            <p:sp>
              <p:nvSpPr>
                <p:cNvPr id="43" name="TextBox 42">
                  <a:extLst>
                    <a:ext uri="{FF2B5EF4-FFF2-40B4-BE49-F238E27FC236}">
                      <a16:creationId xmlns:a16="http://schemas.microsoft.com/office/drawing/2014/main" id="{F4E76BA3-5FD0-4BD9-86AA-C27315F2923E}"/>
                    </a:ext>
                  </a:extLst>
                </p:cNvPr>
                <p:cNvSpPr txBox="1">
                  <a:spLocks noRot="1" noChangeAspect="1" noMove="1" noResize="1" noEditPoints="1" noAdjustHandles="1" noChangeArrowheads="1" noChangeShapeType="1" noTextEdit="1"/>
                </p:cNvSpPr>
                <p:nvPr/>
              </p:nvSpPr>
              <p:spPr>
                <a:xfrm>
                  <a:off x="7465222" y="2518385"/>
                  <a:ext cx="393370" cy="276861"/>
                </a:xfrm>
                <a:prstGeom prst="rect">
                  <a:avLst/>
                </a:prstGeom>
                <a:blipFill>
                  <a:blip r:embed="rId7"/>
                  <a:stretch>
                    <a:fillRect l="-6250" r="-312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89A4078-AFEA-4E63-B890-03EA612B6762}"/>
                    </a:ext>
                  </a:extLst>
                </p:cNvPr>
                <p:cNvSpPr txBox="1"/>
                <p:nvPr/>
              </p:nvSpPr>
              <p:spPr>
                <a:xfrm>
                  <a:off x="4214325" y="2500657"/>
                  <a:ext cx="226278"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44" name="TextBox 43">
                  <a:extLst>
                    <a:ext uri="{FF2B5EF4-FFF2-40B4-BE49-F238E27FC236}">
                      <a16:creationId xmlns:a16="http://schemas.microsoft.com/office/drawing/2014/main" id="{689A4078-AFEA-4E63-B890-03EA612B6762}"/>
                    </a:ext>
                  </a:extLst>
                </p:cNvPr>
                <p:cNvSpPr txBox="1">
                  <a:spLocks noRot="1" noChangeAspect="1" noMove="1" noResize="1" noEditPoints="1" noAdjustHandles="1" noChangeArrowheads="1" noChangeShapeType="1" noTextEdit="1"/>
                </p:cNvSpPr>
                <p:nvPr/>
              </p:nvSpPr>
              <p:spPr>
                <a:xfrm>
                  <a:off x="4214325" y="2500657"/>
                  <a:ext cx="226278" cy="27686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0194A84-E34A-48AA-BBA4-9FDAFB021AEC}"/>
                    </a:ext>
                  </a:extLst>
                </p:cNvPr>
                <p:cNvSpPr txBox="1"/>
                <p:nvPr/>
              </p:nvSpPr>
              <p:spPr>
                <a:xfrm>
                  <a:off x="7136721" y="2500657"/>
                  <a:ext cx="226278"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45" name="TextBox 44">
                  <a:extLst>
                    <a:ext uri="{FF2B5EF4-FFF2-40B4-BE49-F238E27FC236}">
                      <a16:creationId xmlns:a16="http://schemas.microsoft.com/office/drawing/2014/main" id="{00194A84-E34A-48AA-BBA4-9FDAFB021AEC}"/>
                    </a:ext>
                  </a:extLst>
                </p:cNvPr>
                <p:cNvSpPr txBox="1">
                  <a:spLocks noRot="1" noChangeAspect="1" noMove="1" noResize="1" noEditPoints="1" noAdjustHandles="1" noChangeArrowheads="1" noChangeShapeType="1" noTextEdit="1"/>
                </p:cNvSpPr>
                <p:nvPr/>
              </p:nvSpPr>
              <p:spPr>
                <a:xfrm>
                  <a:off x="7136721" y="2500657"/>
                  <a:ext cx="226278" cy="276861"/>
                </a:xfrm>
                <a:prstGeom prst="rect">
                  <a:avLst/>
                </a:prstGeom>
                <a:blipFill>
                  <a:blip r:embed="rId9"/>
                  <a:stretch>
                    <a:fillRect/>
                  </a:stretch>
                </a:blipFill>
              </p:spPr>
              <p:txBody>
                <a:bodyPr/>
                <a:lstStyle/>
                <a:p>
                  <a:r>
                    <a:rPr lang="en-US">
                      <a:noFill/>
                    </a:rPr>
                    <a:t> </a:t>
                  </a:r>
                </a:p>
              </p:txBody>
            </p:sp>
          </mc:Fallback>
        </mc:AlternateContent>
        <p:grpSp>
          <p:nvGrpSpPr>
            <p:cNvPr id="52" name="Group 51">
              <a:extLst>
                <a:ext uri="{FF2B5EF4-FFF2-40B4-BE49-F238E27FC236}">
                  <a16:creationId xmlns:a16="http://schemas.microsoft.com/office/drawing/2014/main" id="{8CFD1C78-B3A6-4F2C-B4C5-4A87FD8D9212}"/>
                </a:ext>
              </a:extLst>
            </p:cNvPr>
            <p:cNvGrpSpPr/>
            <p:nvPr/>
          </p:nvGrpSpPr>
          <p:grpSpPr>
            <a:xfrm>
              <a:off x="3244351" y="3980585"/>
              <a:ext cx="4663984" cy="553864"/>
              <a:chOff x="3227797" y="3499340"/>
              <a:chExt cx="4663984" cy="553864"/>
            </a:xfrm>
          </p:grpSpPr>
          <p:grpSp>
            <p:nvGrpSpPr>
              <p:cNvPr id="4" name="Group 3">
                <a:extLst>
                  <a:ext uri="{FF2B5EF4-FFF2-40B4-BE49-F238E27FC236}">
                    <a16:creationId xmlns:a16="http://schemas.microsoft.com/office/drawing/2014/main" id="{37699FF7-4654-46EA-84A3-74EB29BEBAB9}"/>
                  </a:ext>
                </a:extLst>
              </p:cNvPr>
              <p:cNvGrpSpPr/>
              <p:nvPr/>
            </p:nvGrpSpPr>
            <p:grpSpPr>
              <a:xfrm>
                <a:off x="3538754" y="3499340"/>
                <a:ext cx="4267200" cy="241541"/>
                <a:chOff x="3312543" y="2369387"/>
                <a:chExt cx="4267200" cy="241541"/>
              </a:xfrm>
            </p:grpSpPr>
            <p:sp>
              <p:nvSpPr>
                <p:cNvPr id="5" name="Rectangle 4">
                  <a:extLst>
                    <a:ext uri="{FF2B5EF4-FFF2-40B4-BE49-F238E27FC236}">
                      <a16:creationId xmlns:a16="http://schemas.microsoft.com/office/drawing/2014/main" id="{47607615-F09D-4F5A-BA25-EB0DDC96E19D}"/>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6" name="Straight Connector 5">
                  <a:extLst>
                    <a:ext uri="{FF2B5EF4-FFF2-40B4-BE49-F238E27FC236}">
                      <a16:creationId xmlns:a16="http://schemas.microsoft.com/office/drawing/2014/main" id="{57404633-5989-4D75-BEBF-7D85CA95BD1E}"/>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5201C8A1-CDCD-4298-844B-215BD1969BAF}"/>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6450F499-36EB-4EFA-8A9E-616CD138040B}"/>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E132E5C6-0954-442A-9580-13173BD3496C}"/>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DAF1E313-5E30-4431-8ADA-1FEB30A796F8}"/>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1370B548-3CF7-481F-A4B7-A25FA3B2107F}"/>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DBD097E-EBB8-4146-88DF-B945A8359116}"/>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31C29E79-33DD-4148-ABBB-FACF1A185345}"/>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CCF90589-C310-4A3E-B353-F593EFCEE76D}"/>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E29C8732-F770-4875-82FA-36882A458F43}"/>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0C4FA28C-84B2-484C-97C4-C59B97031046}"/>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499B7BCD-B950-46C0-A593-ED4C5E85DD50}"/>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3A2DCECB-6DE0-4D4D-A062-FA04F016218C}"/>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2BECC424-2D3E-408F-BDEC-928C3DE2824B}"/>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F7B5E046-9BF8-44A2-A57C-D7D0EE99827C}"/>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704FFC55-0A2B-4F48-9452-382463FE8EDB}"/>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3A5839C-62C9-4178-B346-7B679AF0C570}"/>
                      </a:ext>
                    </a:extLst>
                  </p:cNvPr>
                  <p:cNvSpPr txBox="1"/>
                  <p:nvPr/>
                </p:nvSpPr>
                <p:spPr>
                  <a:xfrm>
                    <a:off x="3227797" y="3499340"/>
                    <a:ext cx="181600"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𝑏</m:t>
                          </m:r>
                        </m:oMath>
                      </m:oMathPara>
                    </a14:m>
                    <a:endParaRPr lang="en-US" sz="1797" dirty="0"/>
                  </a:p>
                </p:txBody>
              </p:sp>
            </mc:Choice>
            <mc:Fallback xmlns="">
              <p:sp>
                <p:nvSpPr>
                  <p:cNvPr id="46" name="TextBox 45">
                    <a:extLst>
                      <a:ext uri="{FF2B5EF4-FFF2-40B4-BE49-F238E27FC236}">
                        <a16:creationId xmlns:a16="http://schemas.microsoft.com/office/drawing/2014/main" id="{E3A5839C-62C9-4178-B346-7B679AF0C570}"/>
                      </a:ext>
                    </a:extLst>
                  </p:cNvPr>
                  <p:cNvSpPr txBox="1">
                    <a:spLocks noRot="1" noChangeAspect="1" noMove="1" noResize="1" noEditPoints="1" noAdjustHandles="1" noChangeArrowheads="1" noChangeShapeType="1" noTextEdit="1"/>
                  </p:cNvSpPr>
                  <p:nvPr/>
                </p:nvSpPr>
                <p:spPr>
                  <a:xfrm>
                    <a:off x="3227797" y="3499340"/>
                    <a:ext cx="181600" cy="276862"/>
                  </a:xfrm>
                  <a:prstGeom prst="rect">
                    <a:avLst/>
                  </a:prstGeom>
                  <a:blipFill>
                    <a:blip r:embed="rId10"/>
                    <a:stretch>
                      <a:fillRect l="-26667" r="-266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B9CE521-5F0D-4B0A-ADCA-D5230A754A40}"/>
                      </a:ext>
                    </a:extLst>
                  </p:cNvPr>
                  <p:cNvSpPr txBox="1"/>
                  <p:nvPr/>
                </p:nvSpPr>
                <p:spPr>
                  <a:xfrm>
                    <a:off x="3567514" y="3776342"/>
                    <a:ext cx="271341"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𝑏</m:t>
                              </m:r>
                            </m:e>
                            <m:sub>
                              <m:r>
                                <a:rPr lang="en-US" sz="1797" i="1">
                                  <a:latin typeface="Cambria Math" panose="02040503050406030204" pitchFamily="18" charset="0"/>
                                </a:rPr>
                                <m:t>1</m:t>
                              </m:r>
                            </m:sub>
                          </m:sSub>
                        </m:oMath>
                      </m:oMathPara>
                    </a14:m>
                    <a:endParaRPr lang="en-US" sz="1797" dirty="0"/>
                  </a:p>
                </p:txBody>
              </p:sp>
            </mc:Choice>
            <mc:Fallback xmlns="">
              <p:sp>
                <p:nvSpPr>
                  <p:cNvPr id="47" name="TextBox 46">
                    <a:extLst>
                      <a:ext uri="{FF2B5EF4-FFF2-40B4-BE49-F238E27FC236}">
                        <a16:creationId xmlns:a16="http://schemas.microsoft.com/office/drawing/2014/main" id="{9B9CE521-5F0D-4B0A-ADCA-D5230A754A40}"/>
                      </a:ext>
                    </a:extLst>
                  </p:cNvPr>
                  <p:cNvSpPr txBox="1">
                    <a:spLocks noRot="1" noChangeAspect="1" noMove="1" noResize="1" noEditPoints="1" noAdjustHandles="1" noChangeArrowheads="1" noChangeShapeType="1" noTextEdit="1"/>
                  </p:cNvSpPr>
                  <p:nvPr/>
                </p:nvSpPr>
                <p:spPr>
                  <a:xfrm>
                    <a:off x="3567514" y="3776342"/>
                    <a:ext cx="271341" cy="276862"/>
                  </a:xfrm>
                  <a:prstGeom prst="rect">
                    <a:avLst/>
                  </a:prstGeom>
                  <a:blipFill>
                    <a:blip r:embed="rId11"/>
                    <a:stretch>
                      <a:fillRect l="-18182" r="-454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39EDC64-B930-4280-8C36-297EA7BFEC71}"/>
                      </a:ext>
                    </a:extLst>
                  </p:cNvPr>
                  <p:cNvSpPr txBox="1"/>
                  <p:nvPr/>
                </p:nvSpPr>
                <p:spPr>
                  <a:xfrm>
                    <a:off x="3840154" y="3776339"/>
                    <a:ext cx="276669"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𝑏</m:t>
                              </m:r>
                            </m:e>
                            <m:sub>
                              <m:r>
                                <a:rPr lang="en-US" sz="1797" i="1">
                                  <a:latin typeface="Cambria Math" panose="02040503050406030204" pitchFamily="18" charset="0"/>
                                </a:rPr>
                                <m:t>2</m:t>
                              </m:r>
                            </m:sub>
                          </m:sSub>
                        </m:oMath>
                      </m:oMathPara>
                    </a14:m>
                    <a:endParaRPr lang="en-US" sz="1797" dirty="0"/>
                  </a:p>
                </p:txBody>
              </p:sp>
            </mc:Choice>
            <mc:Fallback xmlns="">
              <p:sp>
                <p:nvSpPr>
                  <p:cNvPr id="48" name="TextBox 47">
                    <a:extLst>
                      <a:ext uri="{FF2B5EF4-FFF2-40B4-BE49-F238E27FC236}">
                        <a16:creationId xmlns:a16="http://schemas.microsoft.com/office/drawing/2014/main" id="{039EDC64-B930-4280-8C36-297EA7BFEC71}"/>
                      </a:ext>
                    </a:extLst>
                  </p:cNvPr>
                  <p:cNvSpPr txBox="1">
                    <a:spLocks noRot="1" noChangeAspect="1" noMove="1" noResize="1" noEditPoints="1" noAdjustHandles="1" noChangeArrowheads="1" noChangeShapeType="1" noTextEdit="1"/>
                  </p:cNvSpPr>
                  <p:nvPr/>
                </p:nvSpPr>
                <p:spPr>
                  <a:xfrm>
                    <a:off x="3840154" y="3776339"/>
                    <a:ext cx="276669" cy="276862"/>
                  </a:xfrm>
                  <a:prstGeom prst="rect">
                    <a:avLst/>
                  </a:prstGeom>
                  <a:blipFill>
                    <a:blip r:embed="rId12"/>
                    <a:stretch>
                      <a:fillRect l="-17391"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FC2C419-5B91-4958-819A-30DB034DE290}"/>
                      </a:ext>
                    </a:extLst>
                  </p:cNvPr>
                  <p:cNvSpPr txBox="1"/>
                  <p:nvPr/>
                </p:nvSpPr>
                <p:spPr>
                  <a:xfrm>
                    <a:off x="7561255" y="3776339"/>
                    <a:ext cx="330526"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𝑏</m:t>
                              </m:r>
                            </m:e>
                            <m:sub>
                              <m:r>
                                <a:rPr lang="en-US" sz="1797" i="1">
                                  <a:latin typeface="Cambria Math" panose="02040503050406030204" pitchFamily="18" charset="0"/>
                                </a:rPr>
                                <m:t>𝑀</m:t>
                              </m:r>
                            </m:sub>
                          </m:sSub>
                        </m:oMath>
                      </m:oMathPara>
                    </a14:m>
                    <a:endParaRPr lang="en-US" sz="1797" dirty="0"/>
                  </a:p>
                </p:txBody>
              </p:sp>
            </mc:Choice>
            <mc:Fallback xmlns="">
              <p:sp>
                <p:nvSpPr>
                  <p:cNvPr id="49" name="TextBox 48">
                    <a:extLst>
                      <a:ext uri="{FF2B5EF4-FFF2-40B4-BE49-F238E27FC236}">
                        <a16:creationId xmlns:a16="http://schemas.microsoft.com/office/drawing/2014/main" id="{7FC2C419-5B91-4958-819A-30DB034DE290}"/>
                      </a:ext>
                    </a:extLst>
                  </p:cNvPr>
                  <p:cNvSpPr txBox="1">
                    <a:spLocks noRot="1" noChangeAspect="1" noMove="1" noResize="1" noEditPoints="1" noAdjustHandles="1" noChangeArrowheads="1" noChangeShapeType="1" noTextEdit="1"/>
                  </p:cNvSpPr>
                  <p:nvPr/>
                </p:nvSpPr>
                <p:spPr>
                  <a:xfrm>
                    <a:off x="7561255" y="3776339"/>
                    <a:ext cx="330526" cy="276862"/>
                  </a:xfrm>
                  <a:prstGeom prst="rect">
                    <a:avLst/>
                  </a:prstGeom>
                  <a:blipFill>
                    <a:blip r:embed="rId13"/>
                    <a:stretch>
                      <a:fillRect l="-1481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44B698D-66EA-48D2-826B-F8EB1C36EBF0}"/>
                      </a:ext>
                    </a:extLst>
                  </p:cNvPr>
                  <p:cNvSpPr txBox="1"/>
                  <p:nvPr/>
                </p:nvSpPr>
                <p:spPr>
                  <a:xfrm>
                    <a:off x="4234128" y="3740879"/>
                    <a:ext cx="226278"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50" name="TextBox 49">
                    <a:extLst>
                      <a:ext uri="{FF2B5EF4-FFF2-40B4-BE49-F238E27FC236}">
                        <a16:creationId xmlns:a16="http://schemas.microsoft.com/office/drawing/2014/main" id="{C44B698D-66EA-48D2-826B-F8EB1C36EBF0}"/>
                      </a:ext>
                    </a:extLst>
                  </p:cNvPr>
                  <p:cNvSpPr txBox="1">
                    <a:spLocks noRot="1" noChangeAspect="1" noMove="1" noResize="1" noEditPoints="1" noAdjustHandles="1" noChangeArrowheads="1" noChangeShapeType="1" noTextEdit="1"/>
                  </p:cNvSpPr>
                  <p:nvPr/>
                </p:nvSpPr>
                <p:spPr>
                  <a:xfrm>
                    <a:off x="4234128" y="3740879"/>
                    <a:ext cx="226278" cy="27686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73ECC9-8C65-4C62-BFB7-0E017B5893CA}"/>
                      </a:ext>
                    </a:extLst>
                  </p:cNvPr>
                  <p:cNvSpPr txBox="1"/>
                  <p:nvPr/>
                </p:nvSpPr>
                <p:spPr>
                  <a:xfrm>
                    <a:off x="7156523" y="3740879"/>
                    <a:ext cx="226278"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51" name="TextBox 50">
                    <a:extLst>
                      <a:ext uri="{FF2B5EF4-FFF2-40B4-BE49-F238E27FC236}">
                        <a16:creationId xmlns:a16="http://schemas.microsoft.com/office/drawing/2014/main" id="{FE73ECC9-8C65-4C62-BFB7-0E017B5893CA}"/>
                      </a:ext>
                    </a:extLst>
                  </p:cNvPr>
                  <p:cNvSpPr txBox="1">
                    <a:spLocks noRot="1" noChangeAspect="1" noMove="1" noResize="1" noEditPoints="1" noAdjustHandles="1" noChangeArrowheads="1" noChangeShapeType="1" noTextEdit="1"/>
                  </p:cNvSpPr>
                  <p:nvPr/>
                </p:nvSpPr>
                <p:spPr>
                  <a:xfrm>
                    <a:off x="7156523" y="3740879"/>
                    <a:ext cx="226278" cy="276862"/>
                  </a:xfrm>
                  <a:prstGeom prst="rect">
                    <a:avLst/>
                  </a:prstGeom>
                  <a:blipFill>
                    <a:blip r:embed="rId14"/>
                    <a:stretch>
                      <a:fillRect/>
                    </a:stretch>
                  </a:blipFill>
                </p:spPr>
                <p:txBody>
                  <a:bodyPr/>
                  <a:lstStyle/>
                  <a:p>
                    <a:r>
                      <a:rPr lang="en-US">
                        <a:noFill/>
                      </a:rPr>
                      <a:t> </a:t>
                    </a:r>
                  </a:p>
                </p:txBody>
              </p:sp>
            </mc:Fallback>
          </mc:AlternateContent>
        </p:grpSp>
        <p:cxnSp>
          <p:nvCxnSpPr>
            <p:cNvPr id="54" name="Straight Arrow Connector 53">
              <a:extLst>
                <a:ext uri="{FF2B5EF4-FFF2-40B4-BE49-F238E27FC236}">
                  <a16:creationId xmlns:a16="http://schemas.microsoft.com/office/drawing/2014/main" id="{95059C7B-56D2-4F69-83CC-03DBF59389B5}"/>
                </a:ext>
              </a:extLst>
            </p:cNvPr>
            <p:cNvCxnSpPr/>
            <p:nvPr/>
          </p:nvCxnSpPr>
          <p:spPr>
            <a:xfrm>
              <a:off x="3639923" y="3182816"/>
              <a:ext cx="0" cy="68580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02326659-CB9B-42D4-83F6-1523FD2ADDE5}"/>
                </a:ext>
              </a:extLst>
            </p:cNvPr>
            <p:cNvCxnSpPr/>
            <p:nvPr/>
          </p:nvCxnSpPr>
          <p:spPr>
            <a:xfrm>
              <a:off x="3995687" y="3182816"/>
              <a:ext cx="0" cy="68580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AB3A4195-69DB-49E7-90E1-86CEF11E51AC}"/>
                </a:ext>
              </a:extLst>
            </p:cNvPr>
            <p:cNvCxnSpPr/>
            <p:nvPr/>
          </p:nvCxnSpPr>
          <p:spPr>
            <a:xfrm>
              <a:off x="7669396" y="3182816"/>
              <a:ext cx="0" cy="68580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D716E7E-203F-48A6-987B-775836E39742}"/>
                    </a:ext>
                  </a:extLst>
                </p:cNvPr>
                <p:cNvSpPr txBox="1"/>
                <p:nvPr/>
              </p:nvSpPr>
              <p:spPr>
                <a:xfrm>
                  <a:off x="3373845" y="3395918"/>
                  <a:ext cx="218253"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57" name="TextBox 56">
                  <a:extLst>
                    <a:ext uri="{FF2B5EF4-FFF2-40B4-BE49-F238E27FC236}">
                      <a16:creationId xmlns:a16="http://schemas.microsoft.com/office/drawing/2014/main" id="{CD716E7E-203F-48A6-987B-775836E39742}"/>
                    </a:ext>
                  </a:extLst>
                </p:cNvPr>
                <p:cNvSpPr txBox="1">
                  <a:spLocks noRot="1" noChangeAspect="1" noMove="1" noResize="1" noEditPoints="1" noAdjustHandles="1" noChangeArrowheads="1" noChangeShapeType="1" noTextEdit="1"/>
                </p:cNvSpPr>
                <p:nvPr/>
              </p:nvSpPr>
              <p:spPr>
                <a:xfrm>
                  <a:off x="3373845" y="3395918"/>
                  <a:ext cx="218253" cy="276861"/>
                </a:xfrm>
                <a:prstGeom prst="rect">
                  <a:avLst/>
                </a:prstGeom>
                <a:blipFill>
                  <a:blip r:embed="rId15"/>
                  <a:stretch>
                    <a:fillRect l="-16667"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3D32DFC-DD3B-4479-A581-47C514414BC3}"/>
                    </a:ext>
                  </a:extLst>
                </p:cNvPr>
                <p:cNvSpPr txBox="1"/>
                <p:nvPr/>
              </p:nvSpPr>
              <p:spPr>
                <a:xfrm>
                  <a:off x="3771112" y="3406528"/>
                  <a:ext cx="218253"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58" name="TextBox 57">
                  <a:extLst>
                    <a:ext uri="{FF2B5EF4-FFF2-40B4-BE49-F238E27FC236}">
                      <a16:creationId xmlns:a16="http://schemas.microsoft.com/office/drawing/2014/main" id="{83D32DFC-DD3B-4479-A581-47C514414BC3}"/>
                    </a:ext>
                  </a:extLst>
                </p:cNvPr>
                <p:cNvSpPr txBox="1">
                  <a:spLocks noRot="1" noChangeAspect="1" noMove="1" noResize="1" noEditPoints="1" noAdjustHandles="1" noChangeArrowheads="1" noChangeShapeType="1" noTextEdit="1"/>
                </p:cNvSpPr>
                <p:nvPr/>
              </p:nvSpPr>
              <p:spPr>
                <a:xfrm>
                  <a:off x="3771112" y="3406528"/>
                  <a:ext cx="218253" cy="276861"/>
                </a:xfrm>
                <a:prstGeom prst="rect">
                  <a:avLst/>
                </a:prstGeom>
                <a:blipFill>
                  <a:blip r:embed="rId16"/>
                  <a:stretch>
                    <a:fillRect l="-23529" r="-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0C64202-08AA-4376-8A27-C9A515BA2E41}"/>
                    </a:ext>
                  </a:extLst>
                </p:cNvPr>
                <p:cNvSpPr txBox="1"/>
                <p:nvPr/>
              </p:nvSpPr>
              <p:spPr>
                <a:xfrm>
                  <a:off x="7399099" y="3387215"/>
                  <a:ext cx="218253"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59" name="TextBox 58">
                  <a:extLst>
                    <a:ext uri="{FF2B5EF4-FFF2-40B4-BE49-F238E27FC236}">
                      <a16:creationId xmlns:a16="http://schemas.microsoft.com/office/drawing/2014/main" id="{C0C64202-08AA-4376-8A27-C9A515BA2E41}"/>
                    </a:ext>
                  </a:extLst>
                </p:cNvPr>
                <p:cNvSpPr txBox="1">
                  <a:spLocks noRot="1" noChangeAspect="1" noMove="1" noResize="1" noEditPoints="1" noAdjustHandles="1" noChangeArrowheads="1" noChangeShapeType="1" noTextEdit="1"/>
                </p:cNvSpPr>
                <p:nvPr/>
              </p:nvSpPr>
              <p:spPr>
                <a:xfrm>
                  <a:off x="7399099" y="3387215"/>
                  <a:ext cx="218253" cy="276861"/>
                </a:xfrm>
                <a:prstGeom prst="rect">
                  <a:avLst/>
                </a:prstGeom>
                <a:blipFill>
                  <a:blip r:embed="rId17"/>
                  <a:stretch>
                    <a:fillRect l="-16667"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BF59A7A-BAEF-438E-9A14-E34868F64AB1}"/>
                    </a:ext>
                  </a:extLst>
                </p:cNvPr>
                <p:cNvSpPr txBox="1"/>
                <p:nvPr/>
              </p:nvSpPr>
              <p:spPr>
                <a:xfrm>
                  <a:off x="4204297" y="3365195"/>
                  <a:ext cx="226278"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60" name="TextBox 59">
                  <a:extLst>
                    <a:ext uri="{FF2B5EF4-FFF2-40B4-BE49-F238E27FC236}">
                      <a16:creationId xmlns:a16="http://schemas.microsoft.com/office/drawing/2014/main" id="{EBF59A7A-BAEF-438E-9A14-E34868F64AB1}"/>
                    </a:ext>
                  </a:extLst>
                </p:cNvPr>
                <p:cNvSpPr txBox="1">
                  <a:spLocks noRot="1" noChangeAspect="1" noMove="1" noResize="1" noEditPoints="1" noAdjustHandles="1" noChangeArrowheads="1" noChangeShapeType="1" noTextEdit="1"/>
                </p:cNvSpPr>
                <p:nvPr/>
              </p:nvSpPr>
              <p:spPr>
                <a:xfrm>
                  <a:off x="4204297" y="3365195"/>
                  <a:ext cx="226278" cy="276861"/>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981867E6-ED76-446C-BBDA-BCC44F6643F0}"/>
                    </a:ext>
                  </a:extLst>
                </p:cNvPr>
                <p:cNvSpPr txBox="1"/>
                <p:nvPr/>
              </p:nvSpPr>
              <p:spPr>
                <a:xfrm>
                  <a:off x="7126694" y="3365195"/>
                  <a:ext cx="226278"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61" name="TextBox 60">
                  <a:extLst>
                    <a:ext uri="{FF2B5EF4-FFF2-40B4-BE49-F238E27FC236}">
                      <a16:creationId xmlns:a16="http://schemas.microsoft.com/office/drawing/2014/main" id="{981867E6-ED76-446C-BBDA-BCC44F6643F0}"/>
                    </a:ext>
                  </a:extLst>
                </p:cNvPr>
                <p:cNvSpPr txBox="1">
                  <a:spLocks noRot="1" noChangeAspect="1" noMove="1" noResize="1" noEditPoints="1" noAdjustHandles="1" noChangeArrowheads="1" noChangeShapeType="1" noTextEdit="1"/>
                </p:cNvSpPr>
                <p:nvPr/>
              </p:nvSpPr>
              <p:spPr>
                <a:xfrm>
                  <a:off x="7126694" y="3365195"/>
                  <a:ext cx="226278" cy="276861"/>
                </a:xfrm>
                <a:prstGeom prst="rect">
                  <a:avLst/>
                </a:prstGeom>
                <a:blipFill>
                  <a:blip r:embed="rId8"/>
                  <a:stretch>
                    <a:fillRect/>
                  </a:stretch>
                </a:blipFill>
              </p:spPr>
              <p:txBody>
                <a:bodyPr/>
                <a:lstStyle/>
                <a:p>
                  <a:r>
                    <a:rPr lang="en-US">
                      <a:noFill/>
                    </a:rPr>
                    <a:t> </a:t>
                  </a:r>
                </a:p>
              </p:txBody>
            </p:sp>
          </mc:Fallback>
        </mc:AlternateContent>
        <p:sp>
          <p:nvSpPr>
            <p:cNvPr id="62" name="Arrow: Right 61">
              <a:extLst>
                <a:ext uri="{FF2B5EF4-FFF2-40B4-BE49-F238E27FC236}">
                  <a16:creationId xmlns:a16="http://schemas.microsoft.com/office/drawing/2014/main" id="{F1AC530F-42A4-43C7-8693-D7D9D0DC9E3F}"/>
                </a:ext>
              </a:extLst>
            </p:cNvPr>
            <p:cNvSpPr/>
            <p:nvPr/>
          </p:nvSpPr>
          <p:spPr>
            <a:xfrm>
              <a:off x="8440615" y="3365194"/>
              <a:ext cx="1025834" cy="37965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797"/>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F46A1-45C7-4DDE-B328-BF94630284B4}"/>
                    </a:ext>
                  </a:extLst>
                </p:cNvPr>
                <p:cNvSpPr txBox="1"/>
                <p:nvPr/>
              </p:nvSpPr>
              <p:spPr>
                <a:xfrm>
                  <a:off x="9755065" y="3143410"/>
                  <a:ext cx="1106160" cy="7782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1797" i="1">
                                <a:latin typeface="Cambria Math" panose="02040503050406030204" pitchFamily="18" charset="0"/>
                              </a:rPr>
                            </m:ctrlPr>
                          </m:naryPr>
                          <m:sub>
                            <m:r>
                              <m:rPr>
                                <m:brk m:alnAt="23"/>
                              </m:rPr>
                              <a:rPr lang="en-US" sz="1797" i="1">
                                <a:latin typeface="Cambria Math" panose="02040503050406030204" pitchFamily="18" charset="0"/>
                              </a:rPr>
                              <m:t>𝑚</m:t>
                            </m:r>
                            <m:r>
                              <a:rPr lang="en-US" sz="1797" i="1">
                                <a:latin typeface="Cambria Math" panose="02040503050406030204" pitchFamily="18" charset="0"/>
                              </a:rPr>
                              <m:t>=1</m:t>
                            </m:r>
                          </m:sub>
                          <m:sup>
                            <m:r>
                              <a:rPr lang="en-US" sz="1797" i="1">
                                <a:latin typeface="Cambria Math" panose="02040503050406030204" pitchFamily="18" charset="0"/>
                              </a:rPr>
                              <m:t>𝑀</m:t>
                            </m:r>
                          </m:sup>
                          <m:e>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𝑖𝑚</m:t>
                                </m:r>
                              </m:sub>
                            </m:sSub>
                            <m:sSub>
                              <m:sSubPr>
                                <m:ctrlPr>
                                  <a:rPr lang="en-US" sz="1797" i="1">
                                    <a:latin typeface="Cambria Math" panose="02040503050406030204" pitchFamily="18" charset="0"/>
                                  </a:rPr>
                                </m:ctrlPr>
                              </m:sSubPr>
                              <m:e>
                                <m:r>
                                  <a:rPr lang="en-US" sz="1797" i="1">
                                    <a:latin typeface="Cambria Math" panose="02040503050406030204" pitchFamily="18" charset="0"/>
                                  </a:rPr>
                                  <m:t>𝑏</m:t>
                                </m:r>
                              </m:e>
                              <m:sub>
                                <m:r>
                                  <a:rPr lang="en-US" sz="1797" i="1">
                                    <a:latin typeface="Cambria Math" panose="02040503050406030204" pitchFamily="18" charset="0"/>
                                  </a:rPr>
                                  <m:t>𝑚</m:t>
                                </m:r>
                              </m:sub>
                            </m:sSub>
                          </m:e>
                        </m:nary>
                      </m:oMath>
                    </m:oMathPara>
                  </a14:m>
                  <a:endParaRPr lang="en-US" sz="1797" dirty="0"/>
                </a:p>
              </p:txBody>
            </p:sp>
          </mc:Choice>
          <mc:Fallback xmlns="">
            <p:sp>
              <p:nvSpPr>
                <p:cNvPr id="63" name="TextBox 62">
                  <a:extLst>
                    <a:ext uri="{FF2B5EF4-FFF2-40B4-BE49-F238E27FC236}">
                      <a16:creationId xmlns:a16="http://schemas.microsoft.com/office/drawing/2014/main" id="{286F46A1-45C7-4DDE-B328-BF94630284B4}"/>
                    </a:ext>
                  </a:extLst>
                </p:cNvPr>
                <p:cNvSpPr txBox="1">
                  <a:spLocks noRot="1" noChangeAspect="1" noMove="1" noResize="1" noEditPoints="1" noAdjustHandles="1" noChangeArrowheads="1" noChangeShapeType="1" noTextEdit="1"/>
                </p:cNvSpPr>
                <p:nvPr/>
              </p:nvSpPr>
              <p:spPr>
                <a:xfrm>
                  <a:off x="9755065" y="3143410"/>
                  <a:ext cx="1106160" cy="778264"/>
                </a:xfrm>
                <a:prstGeom prst="rect">
                  <a:avLst/>
                </a:prstGeom>
                <a:blipFill>
                  <a:blip r:embed="rId19"/>
                  <a:stretch>
                    <a:fillRect l="-70455" t="-111290" b="-172581"/>
                  </a:stretch>
                </a:blipFill>
              </p:spPr>
              <p:txBody>
                <a:bodyPr/>
                <a:lstStyle/>
                <a:p>
                  <a:r>
                    <a:rPr lang="en-US">
                      <a:noFill/>
                    </a:rPr>
                    <a:t> </a:t>
                  </a:r>
                </a:p>
              </p:txBody>
            </p:sp>
          </mc:Fallback>
        </mc:AlternateContent>
      </p:grpSp>
      <p:sp>
        <p:nvSpPr>
          <p:cNvPr id="65" name="Title 52">
            <a:extLst>
              <a:ext uri="{FF2B5EF4-FFF2-40B4-BE49-F238E27FC236}">
                <a16:creationId xmlns:a16="http://schemas.microsoft.com/office/drawing/2014/main" id="{34745DA8-C6F9-FF42-B610-42EF159EC4BF}"/>
              </a:ext>
            </a:extLst>
          </p:cNvPr>
          <p:cNvSpPr txBox="1">
            <a:spLocks/>
          </p:cNvSpPr>
          <p:nvPr/>
        </p:nvSpPr>
        <p:spPr>
          <a:xfrm>
            <a:off x="615758" y="278180"/>
            <a:ext cx="10960485" cy="1141717"/>
          </a:xfrm>
          <a:prstGeom prst="rect">
            <a:avLst/>
          </a:prstGeom>
        </p:spPr>
        <p:txBody>
          <a:bodyPr>
            <a:noAutofit/>
          </a:bodyPr>
          <a:lstStyle>
            <a:lvl1pPr algn="ctr" defTabSz="457200" rtl="0" eaLnBrk="1" latinLnBrk="0" hangingPunct="1">
              <a:spcBef>
                <a:spcPct val="0"/>
              </a:spcBef>
              <a:buNone/>
              <a:defRPr sz="4400" kern="1200">
                <a:solidFill>
                  <a:srgbClr val="001A57"/>
                </a:solidFill>
                <a:latin typeface="Helvetica"/>
                <a:ea typeface="+mj-ea"/>
                <a:cs typeface="+mj-cs"/>
              </a:defRPr>
            </a:lvl1pPr>
          </a:lstStyle>
          <a:p>
            <a:r>
              <a:rPr lang="en-US" sz="4267" b="1" dirty="0"/>
              <a:t>Simplifying our Notation…</a:t>
            </a:r>
            <a:endParaRPr lang="en-US" sz="4267" dirty="0"/>
          </a:p>
        </p:txBody>
      </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B0E6F50-36DB-D942-97C3-7F75BF273DCC}"/>
                  </a:ext>
                </a:extLst>
              </p:cNvPr>
              <p:cNvSpPr txBox="1"/>
              <p:nvPr/>
            </p:nvSpPr>
            <p:spPr>
              <a:xfrm>
                <a:off x="3044006" y="1509982"/>
                <a:ext cx="6733121" cy="4209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𝑧</m:t>
                      </m:r>
                      <m:r>
                        <a:rPr lang="en-US" sz="2800" b="0" i="1" baseline="-25000" smtClean="0">
                          <a:latin typeface="Cambria Math" panose="02040503050406030204" pitchFamily="18" charset="0"/>
                        </a:rPr>
                        <m:t>𝑖</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𝑀</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𝑀</m:t>
                          </m:r>
                        </m:sub>
                      </m:sSub>
                    </m:oMath>
                  </m:oMathPara>
                </a14:m>
                <a:endParaRPr lang="en-US" sz="2800" baseline="-25000" dirty="0"/>
              </a:p>
            </p:txBody>
          </p:sp>
        </mc:Choice>
        <mc:Fallback xmlns="">
          <p:sp>
            <p:nvSpPr>
              <p:cNvPr id="66" name="TextBox 65">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3044006" y="1509982"/>
                <a:ext cx="6733121" cy="420949"/>
              </a:xfrm>
              <a:prstGeom prst="rect">
                <a:avLst/>
              </a:prstGeom>
              <a:blipFill>
                <a:blip r:embed="rId20"/>
                <a:stretch>
                  <a:fillRect b="-1449"/>
                </a:stretch>
              </a:blipFill>
            </p:spPr>
            <p:txBody>
              <a:bodyPr/>
              <a:lstStyle/>
              <a:p>
                <a:r>
                  <a:rPr lang="en-US">
                    <a:noFill/>
                  </a:rPr>
                  <a:t> </a:t>
                </a:r>
              </a:p>
            </p:txBody>
          </p:sp>
        </mc:Fallback>
      </mc:AlternateContent>
    </p:spTree>
    <p:extLst>
      <p:ext uri="{BB962C8B-B14F-4D97-AF65-F5344CB8AC3E}">
        <p14:creationId xmlns:p14="http://schemas.microsoft.com/office/powerpoint/2010/main" val="40602175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4473AEA5-0038-4875-B670-682255EBB64B}"/>
              </a:ext>
            </a:extLst>
          </p:cNvPr>
          <p:cNvGrpSpPr/>
          <p:nvPr/>
        </p:nvGrpSpPr>
        <p:grpSpPr>
          <a:xfrm>
            <a:off x="2145555" y="2413185"/>
            <a:ext cx="7673995" cy="2031512"/>
            <a:chOff x="3178606" y="2500657"/>
            <a:chExt cx="7682619" cy="2033792"/>
          </a:xfrm>
        </p:grpSpPr>
        <p:grpSp>
          <p:nvGrpSpPr>
            <p:cNvPr id="22" name="Group 21">
              <a:extLst>
                <a:ext uri="{FF2B5EF4-FFF2-40B4-BE49-F238E27FC236}">
                  <a16:creationId xmlns:a16="http://schemas.microsoft.com/office/drawing/2014/main" id="{66AA5019-B474-4F55-85BC-206C187A2C2E}"/>
                </a:ext>
              </a:extLst>
            </p:cNvPr>
            <p:cNvGrpSpPr/>
            <p:nvPr/>
          </p:nvGrpSpPr>
          <p:grpSpPr>
            <a:xfrm>
              <a:off x="3538754" y="2846713"/>
              <a:ext cx="4267200" cy="241541"/>
              <a:chOff x="3312543" y="2369387"/>
              <a:chExt cx="4267200" cy="241541"/>
            </a:xfrm>
          </p:grpSpPr>
          <p:sp>
            <p:nvSpPr>
              <p:cNvPr id="23" name="Rectangle 22">
                <a:extLst>
                  <a:ext uri="{FF2B5EF4-FFF2-40B4-BE49-F238E27FC236}">
                    <a16:creationId xmlns:a16="http://schemas.microsoft.com/office/drawing/2014/main" id="{46BAA495-E507-4386-99FC-AF2B9C738C00}"/>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24" name="Straight Connector 23">
                <a:extLst>
                  <a:ext uri="{FF2B5EF4-FFF2-40B4-BE49-F238E27FC236}">
                    <a16:creationId xmlns:a16="http://schemas.microsoft.com/office/drawing/2014/main" id="{88AB6143-75C9-4E65-B420-72A0329C7A05}"/>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BD695433-EA03-4B0A-98FE-FAD96DECA3F2}"/>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CADCF94D-A24F-445A-B8C0-67D34E119EC4}"/>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D1119520-3829-475E-8387-B3D9AFB4A0B1}"/>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1F27BBE9-616E-4CCB-A601-A52308393F0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39479492-A576-446D-8A67-15DBCBC317C2}"/>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1B8554DB-F116-4287-B503-4D7F8126C6FF}"/>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82AA7FDE-57A7-4018-A4D6-36A0B408F50F}"/>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3852B725-C6B8-4B1C-BD74-7DC093EFE073}"/>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59929CB6-FA60-4661-AC87-0BEB56F0A786}"/>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CB573279-BD5A-4B58-A71B-C263C48348A1}"/>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FF3AE687-FBC3-4FFD-8123-A12D7DF5763B}"/>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4E853902-E286-4967-8152-A8A844943204}"/>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BFD151E9-EEAF-4384-B8AF-1A10B6EAF03C}"/>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267C0A88-C48C-4A98-979E-6CF740495DFC}"/>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D2CCD4E8-197B-4835-A04F-FFCB806D9456}"/>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188DC41-780A-4379-91B0-6FF3D6D128D1}"/>
                    </a:ext>
                  </a:extLst>
                </p:cNvPr>
                <p:cNvSpPr txBox="1"/>
                <p:nvPr/>
              </p:nvSpPr>
              <p:spPr>
                <a:xfrm>
                  <a:off x="3178606" y="2811253"/>
                  <a:ext cx="247397"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m:t>
                            </m:r>
                          </m:sub>
                        </m:sSub>
                      </m:oMath>
                    </m:oMathPara>
                  </a14:m>
                  <a:endParaRPr lang="en-US" sz="1797" dirty="0"/>
                </a:p>
              </p:txBody>
            </p:sp>
          </mc:Choice>
          <mc:Fallback xmlns="">
            <p:sp>
              <p:nvSpPr>
                <p:cNvPr id="40" name="TextBox 39">
                  <a:extLst>
                    <a:ext uri="{FF2B5EF4-FFF2-40B4-BE49-F238E27FC236}">
                      <a16:creationId xmlns:a16="http://schemas.microsoft.com/office/drawing/2014/main" id="{F188DC41-780A-4379-91B0-6FF3D6D128D1}"/>
                    </a:ext>
                  </a:extLst>
                </p:cNvPr>
                <p:cNvSpPr txBox="1">
                  <a:spLocks noRot="1" noChangeAspect="1" noMove="1" noResize="1" noEditPoints="1" noAdjustHandles="1" noChangeArrowheads="1" noChangeShapeType="1" noTextEdit="1"/>
                </p:cNvSpPr>
                <p:nvPr/>
              </p:nvSpPr>
              <p:spPr>
                <a:xfrm>
                  <a:off x="3178606" y="2811253"/>
                  <a:ext cx="247397" cy="276861"/>
                </a:xfrm>
                <a:prstGeom prst="rect">
                  <a:avLst/>
                </a:prstGeom>
                <a:blipFill>
                  <a:blip r:embed="rId4"/>
                  <a:stretch>
                    <a:fillRect l="-10000" r="-5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8A7BB33-774D-4034-A6C5-E6CD76070B5C}"/>
                    </a:ext>
                  </a:extLst>
                </p:cNvPr>
                <p:cNvSpPr txBox="1"/>
                <p:nvPr/>
              </p:nvSpPr>
              <p:spPr>
                <a:xfrm>
                  <a:off x="3468315" y="2502673"/>
                  <a:ext cx="339513"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m:t>
                            </m:r>
                            <m:r>
                              <a:rPr lang="en-US" sz="1797" i="1">
                                <a:latin typeface="Cambria Math" panose="02040503050406030204" pitchFamily="18" charset="0"/>
                              </a:rPr>
                              <m:t>1</m:t>
                            </m:r>
                          </m:sub>
                        </m:sSub>
                      </m:oMath>
                    </m:oMathPara>
                  </a14:m>
                  <a:endParaRPr lang="en-US" sz="1797" dirty="0"/>
                </a:p>
              </p:txBody>
            </p:sp>
          </mc:Choice>
          <mc:Fallback xmlns="">
            <p:sp>
              <p:nvSpPr>
                <p:cNvPr id="41" name="TextBox 40">
                  <a:extLst>
                    <a:ext uri="{FF2B5EF4-FFF2-40B4-BE49-F238E27FC236}">
                      <a16:creationId xmlns:a16="http://schemas.microsoft.com/office/drawing/2014/main" id="{58A7BB33-774D-4034-A6C5-E6CD76070B5C}"/>
                    </a:ext>
                  </a:extLst>
                </p:cNvPr>
                <p:cNvSpPr txBox="1">
                  <a:spLocks noRot="1" noChangeAspect="1" noMove="1" noResize="1" noEditPoints="1" noAdjustHandles="1" noChangeArrowheads="1" noChangeShapeType="1" noTextEdit="1"/>
                </p:cNvSpPr>
                <p:nvPr/>
              </p:nvSpPr>
              <p:spPr>
                <a:xfrm>
                  <a:off x="3468315" y="2502673"/>
                  <a:ext cx="339513" cy="276861"/>
                </a:xfrm>
                <a:prstGeom prst="rect">
                  <a:avLst/>
                </a:prstGeom>
                <a:blipFill>
                  <a:blip r:embed="rId5"/>
                  <a:stretch>
                    <a:fillRect l="-11538" r="-769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36807E6-8A6E-40C1-9F9E-C04DA8D0189E}"/>
                    </a:ext>
                  </a:extLst>
                </p:cNvPr>
                <p:cNvSpPr txBox="1"/>
                <p:nvPr/>
              </p:nvSpPr>
              <p:spPr>
                <a:xfrm>
                  <a:off x="3771112" y="2518386"/>
                  <a:ext cx="339513"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m:t>
                            </m:r>
                            <m:r>
                              <a:rPr lang="en-US" sz="1797" i="1">
                                <a:latin typeface="Cambria Math" panose="02040503050406030204" pitchFamily="18" charset="0"/>
                              </a:rPr>
                              <m:t>2</m:t>
                            </m:r>
                          </m:sub>
                        </m:sSub>
                      </m:oMath>
                    </m:oMathPara>
                  </a14:m>
                  <a:endParaRPr lang="en-US" sz="1797" dirty="0"/>
                </a:p>
              </p:txBody>
            </p:sp>
          </mc:Choice>
          <mc:Fallback xmlns="">
            <p:sp>
              <p:nvSpPr>
                <p:cNvPr id="42" name="TextBox 41">
                  <a:extLst>
                    <a:ext uri="{FF2B5EF4-FFF2-40B4-BE49-F238E27FC236}">
                      <a16:creationId xmlns:a16="http://schemas.microsoft.com/office/drawing/2014/main" id="{036807E6-8A6E-40C1-9F9E-C04DA8D0189E}"/>
                    </a:ext>
                  </a:extLst>
                </p:cNvPr>
                <p:cNvSpPr txBox="1">
                  <a:spLocks noRot="1" noChangeAspect="1" noMove="1" noResize="1" noEditPoints="1" noAdjustHandles="1" noChangeArrowheads="1" noChangeShapeType="1" noTextEdit="1"/>
                </p:cNvSpPr>
                <p:nvPr/>
              </p:nvSpPr>
              <p:spPr>
                <a:xfrm>
                  <a:off x="3771112" y="2518386"/>
                  <a:ext cx="339513" cy="276861"/>
                </a:xfrm>
                <a:prstGeom prst="rect">
                  <a:avLst/>
                </a:prstGeom>
                <a:blipFill>
                  <a:blip r:embed="rId6"/>
                  <a:stretch>
                    <a:fillRect l="-11538" r="-384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4E76BA3-5FD0-4BD9-86AA-C27315F2923E}"/>
                    </a:ext>
                  </a:extLst>
                </p:cNvPr>
                <p:cNvSpPr txBox="1"/>
                <p:nvPr/>
              </p:nvSpPr>
              <p:spPr>
                <a:xfrm>
                  <a:off x="7465222" y="2518385"/>
                  <a:ext cx="393370"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𝑖𝑀</m:t>
                            </m:r>
                          </m:sub>
                        </m:sSub>
                      </m:oMath>
                    </m:oMathPara>
                  </a14:m>
                  <a:endParaRPr lang="en-US" sz="1797" dirty="0"/>
                </a:p>
              </p:txBody>
            </p:sp>
          </mc:Choice>
          <mc:Fallback xmlns="">
            <p:sp>
              <p:nvSpPr>
                <p:cNvPr id="43" name="TextBox 42">
                  <a:extLst>
                    <a:ext uri="{FF2B5EF4-FFF2-40B4-BE49-F238E27FC236}">
                      <a16:creationId xmlns:a16="http://schemas.microsoft.com/office/drawing/2014/main" id="{F4E76BA3-5FD0-4BD9-86AA-C27315F2923E}"/>
                    </a:ext>
                  </a:extLst>
                </p:cNvPr>
                <p:cNvSpPr txBox="1">
                  <a:spLocks noRot="1" noChangeAspect="1" noMove="1" noResize="1" noEditPoints="1" noAdjustHandles="1" noChangeArrowheads="1" noChangeShapeType="1" noTextEdit="1"/>
                </p:cNvSpPr>
                <p:nvPr/>
              </p:nvSpPr>
              <p:spPr>
                <a:xfrm>
                  <a:off x="7465222" y="2518385"/>
                  <a:ext cx="393370" cy="276861"/>
                </a:xfrm>
                <a:prstGeom prst="rect">
                  <a:avLst/>
                </a:prstGeom>
                <a:blipFill>
                  <a:blip r:embed="rId7"/>
                  <a:stretch>
                    <a:fillRect l="-6250" r="-312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89A4078-AFEA-4E63-B890-03EA612B6762}"/>
                    </a:ext>
                  </a:extLst>
                </p:cNvPr>
                <p:cNvSpPr txBox="1"/>
                <p:nvPr/>
              </p:nvSpPr>
              <p:spPr>
                <a:xfrm>
                  <a:off x="4214325" y="2500657"/>
                  <a:ext cx="226278"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44" name="TextBox 43">
                  <a:extLst>
                    <a:ext uri="{FF2B5EF4-FFF2-40B4-BE49-F238E27FC236}">
                      <a16:creationId xmlns:a16="http://schemas.microsoft.com/office/drawing/2014/main" id="{689A4078-AFEA-4E63-B890-03EA612B6762}"/>
                    </a:ext>
                  </a:extLst>
                </p:cNvPr>
                <p:cNvSpPr txBox="1">
                  <a:spLocks noRot="1" noChangeAspect="1" noMove="1" noResize="1" noEditPoints="1" noAdjustHandles="1" noChangeArrowheads="1" noChangeShapeType="1" noTextEdit="1"/>
                </p:cNvSpPr>
                <p:nvPr/>
              </p:nvSpPr>
              <p:spPr>
                <a:xfrm>
                  <a:off x="4214325" y="2500657"/>
                  <a:ext cx="226278" cy="27686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0194A84-E34A-48AA-BBA4-9FDAFB021AEC}"/>
                    </a:ext>
                  </a:extLst>
                </p:cNvPr>
                <p:cNvSpPr txBox="1"/>
                <p:nvPr/>
              </p:nvSpPr>
              <p:spPr>
                <a:xfrm>
                  <a:off x="7136721" y="2500657"/>
                  <a:ext cx="226278"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45" name="TextBox 44">
                  <a:extLst>
                    <a:ext uri="{FF2B5EF4-FFF2-40B4-BE49-F238E27FC236}">
                      <a16:creationId xmlns:a16="http://schemas.microsoft.com/office/drawing/2014/main" id="{00194A84-E34A-48AA-BBA4-9FDAFB021AEC}"/>
                    </a:ext>
                  </a:extLst>
                </p:cNvPr>
                <p:cNvSpPr txBox="1">
                  <a:spLocks noRot="1" noChangeAspect="1" noMove="1" noResize="1" noEditPoints="1" noAdjustHandles="1" noChangeArrowheads="1" noChangeShapeType="1" noTextEdit="1"/>
                </p:cNvSpPr>
                <p:nvPr/>
              </p:nvSpPr>
              <p:spPr>
                <a:xfrm>
                  <a:off x="7136721" y="2500657"/>
                  <a:ext cx="226278" cy="276861"/>
                </a:xfrm>
                <a:prstGeom prst="rect">
                  <a:avLst/>
                </a:prstGeom>
                <a:blipFill>
                  <a:blip r:embed="rId9"/>
                  <a:stretch>
                    <a:fillRect/>
                  </a:stretch>
                </a:blipFill>
              </p:spPr>
              <p:txBody>
                <a:bodyPr/>
                <a:lstStyle/>
                <a:p>
                  <a:r>
                    <a:rPr lang="en-US">
                      <a:noFill/>
                    </a:rPr>
                    <a:t> </a:t>
                  </a:r>
                </a:p>
              </p:txBody>
            </p:sp>
          </mc:Fallback>
        </mc:AlternateContent>
        <p:grpSp>
          <p:nvGrpSpPr>
            <p:cNvPr id="52" name="Group 51">
              <a:extLst>
                <a:ext uri="{FF2B5EF4-FFF2-40B4-BE49-F238E27FC236}">
                  <a16:creationId xmlns:a16="http://schemas.microsoft.com/office/drawing/2014/main" id="{8CFD1C78-B3A6-4F2C-B4C5-4A87FD8D9212}"/>
                </a:ext>
              </a:extLst>
            </p:cNvPr>
            <p:cNvGrpSpPr/>
            <p:nvPr/>
          </p:nvGrpSpPr>
          <p:grpSpPr>
            <a:xfrm>
              <a:off x="3244351" y="3980585"/>
              <a:ext cx="4663984" cy="553864"/>
              <a:chOff x="3227797" y="3499340"/>
              <a:chExt cx="4663984" cy="553864"/>
            </a:xfrm>
          </p:grpSpPr>
          <p:grpSp>
            <p:nvGrpSpPr>
              <p:cNvPr id="4" name="Group 3">
                <a:extLst>
                  <a:ext uri="{FF2B5EF4-FFF2-40B4-BE49-F238E27FC236}">
                    <a16:creationId xmlns:a16="http://schemas.microsoft.com/office/drawing/2014/main" id="{37699FF7-4654-46EA-84A3-74EB29BEBAB9}"/>
                  </a:ext>
                </a:extLst>
              </p:cNvPr>
              <p:cNvGrpSpPr/>
              <p:nvPr/>
            </p:nvGrpSpPr>
            <p:grpSpPr>
              <a:xfrm>
                <a:off x="3538754" y="3499340"/>
                <a:ext cx="4267200" cy="241541"/>
                <a:chOff x="3312543" y="2369387"/>
                <a:chExt cx="4267200" cy="241541"/>
              </a:xfrm>
            </p:grpSpPr>
            <p:sp>
              <p:nvSpPr>
                <p:cNvPr id="5" name="Rectangle 4">
                  <a:extLst>
                    <a:ext uri="{FF2B5EF4-FFF2-40B4-BE49-F238E27FC236}">
                      <a16:creationId xmlns:a16="http://schemas.microsoft.com/office/drawing/2014/main" id="{47607615-F09D-4F5A-BA25-EB0DDC96E19D}"/>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6" name="Straight Connector 5">
                  <a:extLst>
                    <a:ext uri="{FF2B5EF4-FFF2-40B4-BE49-F238E27FC236}">
                      <a16:creationId xmlns:a16="http://schemas.microsoft.com/office/drawing/2014/main" id="{57404633-5989-4D75-BEBF-7D85CA95BD1E}"/>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5201C8A1-CDCD-4298-844B-215BD1969BAF}"/>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6450F499-36EB-4EFA-8A9E-616CD138040B}"/>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E132E5C6-0954-442A-9580-13173BD3496C}"/>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DAF1E313-5E30-4431-8ADA-1FEB30A796F8}"/>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1370B548-3CF7-481F-A4B7-A25FA3B2107F}"/>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DBD097E-EBB8-4146-88DF-B945A8359116}"/>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31C29E79-33DD-4148-ABBB-FACF1A185345}"/>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CCF90589-C310-4A3E-B353-F593EFCEE76D}"/>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E29C8732-F770-4875-82FA-36882A458F43}"/>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0C4FA28C-84B2-484C-97C4-C59B97031046}"/>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499B7BCD-B950-46C0-A593-ED4C5E85DD50}"/>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3A2DCECB-6DE0-4D4D-A062-FA04F016218C}"/>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2BECC424-2D3E-408F-BDEC-928C3DE2824B}"/>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F7B5E046-9BF8-44A2-A57C-D7D0EE99827C}"/>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704FFC55-0A2B-4F48-9452-382463FE8EDB}"/>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3A5839C-62C9-4178-B346-7B679AF0C570}"/>
                      </a:ext>
                    </a:extLst>
                  </p:cNvPr>
                  <p:cNvSpPr txBox="1"/>
                  <p:nvPr/>
                </p:nvSpPr>
                <p:spPr>
                  <a:xfrm>
                    <a:off x="3227797" y="3499340"/>
                    <a:ext cx="181600"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𝑏</m:t>
                          </m:r>
                        </m:oMath>
                      </m:oMathPara>
                    </a14:m>
                    <a:endParaRPr lang="en-US" sz="1797" dirty="0"/>
                  </a:p>
                </p:txBody>
              </p:sp>
            </mc:Choice>
            <mc:Fallback xmlns="">
              <p:sp>
                <p:nvSpPr>
                  <p:cNvPr id="46" name="TextBox 45">
                    <a:extLst>
                      <a:ext uri="{FF2B5EF4-FFF2-40B4-BE49-F238E27FC236}">
                        <a16:creationId xmlns:a16="http://schemas.microsoft.com/office/drawing/2014/main" id="{E3A5839C-62C9-4178-B346-7B679AF0C570}"/>
                      </a:ext>
                    </a:extLst>
                  </p:cNvPr>
                  <p:cNvSpPr txBox="1">
                    <a:spLocks noRot="1" noChangeAspect="1" noMove="1" noResize="1" noEditPoints="1" noAdjustHandles="1" noChangeArrowheads="1" noChangeShapeType="1" noTextEdit="1"/>
                  </p:cNvSpPr>
                  <p:nvPr/>
                </p:nvSpPr>
                <p:spPr>
                  <a:xfrm>
                    <a:off x="3227797" y="3499340"/>
                    <a:ext cx="181600" cy="276862"/>
                  </a:xfrm>
                  <a:prstGeom prst="rect">
                    <a:avLst/>
                  </a:prstGeom>
                  <a:blipFill>
                    <a:blip r:embed="rId10"/>
                    <a:stretch>
                      <a:fillRect l="-26667" r="-266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B9CE521-5F0D-4B0A-ADCA-D5230A754A40}"/>
                      </a:ext>
                    </a:extLst>
                  </p:cNvPr>
                  <p:cNvSpPr txBox="1"/>
                  <p:nvPr/>
                </p:nvSpPr>
                <p:spPr>
                  <a:xfrm>
                    <a:off x="3567514" y="3776342"/>
                    <a:ext cx="271341"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𝑏</m:t>
                              </m:r>
                            </m:e>
                            <m:sub>
                              <m:r>
                                <a:rPr lang="en-US" sz="1797" i="1">
                                  <a:latin typeface="Cambria Math" panose="02040503050406030204" pitchFamily="18" charset="0"/>
                                </a:rPr>
                                <m:t>1</m:t>
                              </m:r>
                            </m:sub>
                          </m:sSub>
                        </m:oMath>
                      </m:oMathPara>
                    </a14:m>
                    <a:endParaRPr lang="en-US" sz="1797" dirty="0"/>
                  </a:p>
                </p:txBody>
              </p:sp>
            </mc:Choice>
            <mc:Fallback xmlns="">
              <p:sp>
                <p:nvSpPr>
                  <p:cNvPr id="47" name="TextBox 46">
                    <a:extLst>
                      <a:ext uri="{FF2B5EF4-FFF2-40B4-BE49-F238E27FC236}">
                        <a16:creationId xmlns:a16="http://schemas.microsoft.com/office/drawing/2014/main" id="{9B9CE521-5F0D-4B0A-ADCA-D5230A754A40}"/>
                      </a:ext>
                    </a:extLst>
                  </p:cNvPr>
                  <p:cNvSpPr txBox="1">
                    <a:spLocks noRot="1" noChangeAspect="1" noMove="1" noResize="1" noEditPoints="1" noAdjustHandles="1" noChangeArrowheads="1" noChangeShapeType="1" noTextEdit="1"/>
                  </p:cNvSpPr>
                  <p:nvPr/>
                </p:nvSpPr>
                <p:spPr>
                  <a:xfrm>
                    <a:off x="3567514" y="3776342"/>
                    <a:ext cx="271341" cy="276862"/>
                  </a:xfrm>
                  <a:prstGeom prst="rect">
                    <a:avLst/>
                  </a:prstGeom>
                  <a:blipFill>
                    <a:blip r:embed="rId11"/>
                    <a:stretch>
                      <a:fillRect l="-18182" r="-454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39EDC64-B930-4280-8C36-297EA7BFEC71}"/>
                      </a:ext>
                    </a:extLst>
                  </p:cNvPr>
                  <p:cNvSpPr txBox="1"/>
                  <p:nvPr/>
                </p:nvSpPr>
                <p:spPr>
                  <a:xfrm>
                    <a:off x="3840154" y="3776339"/>
                    <a:ext cx="276669"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𝑏</m:t>
                              </m:r>
                            </m:e>
                            <m:sub>
                              <m:r>
                                <a:rPr lang="en-US" sz="1797" i="1">
                                  <a:latin typeface="Cambria Math" panose="02040503050406030204" pitchFamily="18" charset="0"/>
                                </a:rPr>
                                <m:t>2</m:t>
                              </m:r>
                            </m:sub>
                          </m:sSub>
                        </m:oMath>
                      </m:oMathPara>
                    </a14:m>
                    <a:endParaRPr lang="en-US" sz="1797" dirty="0"/>
                  </a:p>
                </p:txBody>
              </p:sp>
            </mc:Choice>
            <mc:Fallback xmlns="">
              <p:sp>
                <p:nvSpPr>
                  <p:cNvPr id="48" name="TextBox 47">
                    <a:extLst>
                      <a:ext uri="{FF2B5EF4-FFF2-40B4-BE49-F238E27FC236}">
                        <a16:creationId xmlns:a16="http://schemas.microsoft.com/office/drawing/2014/main" id="{039EDC64-B930-4280-8C36-297EA7BFEC71}"/>
                      </a:ext>
                    </a:extLst>
                  </p:cNvPr>
                  <p:cNvSpPr txBox="1">
                    <a:spLocks noRot="1" noChangeAspect="1" noMove="1" noResize="1" noEditPoints="1" noAdjustHandles="1" noChangeArrowheads="1" noChangeShapeType="1" noTextEdit="1"/>
                  </p:cNvSpPr>
                  <p:nvPr/>
                </p:nvSpPr>
                <p:spPr>
                  <a:xfrm>
                    <a:off x="3840154" y="3776339"/>
                    <a:ext cx="276669" cy="276862"/>
                  </a:xfrm>
                  <a:prstGeom prst="rect">
                    <a:avLst/>
                  </a:prstGeom>
                  <a:blipFill>
                    <a:blip r:embed="rId12"/>
                    <a:stretch>
                      <a:fillRect l="-17391"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FC2C419-5B91-4958-819A-30DB034DE290}"/>
                      </a:ext>
                    </a:extLst>
                  </p:cNvPr>
                  <p:cNvSpPr txBox="1"/>
                  <p:nvPr/>
                </p:nvSpPr>
                <p:spPr>
                  <a:xfrm>
                    <a:off x="7561255" y="3776339"/>
                    <a:ext cx="330526"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𝑏</m:t>
                              </m:r>
                            </m:e>
                            <m:sub>
                              <m:r>
                                <a:rPr lang="en-US" sz="1797" i="1">
                                  <a:latin typeface="Cambria Math" panose="02040503050406030204" pitchFamily="18" charset="0"/>
                                </a:rPr>
                                <m:t>𝑀</m:t>
                              </m:r>
                            </m:sub>
                          </m:sSub>
                        </m:oMath>
                      </m:oMathPara>
                    </a14:m>
                    <a:endParaRPr lang="en-US" sz="1797" dirty="0"/>
                  </a:p>
                </p:txBody>
              </p:sp>
            </mc:Choice>
            <mc:Fallback xmlns="">
              <p:sp>
                <p:nvSpPr>
                  <p:cNvPr id="49" name="TextBox 48">
                    <a:extLst>
                      <a:ext uri="{FF2B5EF4-FFF2-40B4-BE49-F238E27FC236}">
                        <a16:creationId xmlns:a16="http://schemas.microsoft.com/office/drawing/2014/main" id="{7FC2C419-5B91-4958-819A-30DB034DE290}"/>
                      </a:ext>
                    </a:extLst>
                  </p:cNvPr>
                  <p:cNvSpPr txBox="1">
                    <a:spLocks noRot="1" noChangeAspect="1" noMove="1" noResize="1" noEditPoints="1" noAdjustHandles="1" noChangeArrowheads="1" noChangeShapeType="1" noTextEdit="1"/>
                  </p:cNvSpPr>
                  <p:nvPr/>
                </p:nvSpPr>
                <p:spPr>
                  <a:xfrm>
                    <a:off x="7561255" y="3776339"/>
                    <a:ext cx="330526" cy="276862"/>
                  </a:xfrm>
                  <a:prstGeom prst="rect">
                    <a:avLst/>
                  </a:prstGeom>
                  <a:blipFill>
                    <a:blip r:embed="rId13"/>
                    <a:stretch>
                      <a:fillRect l="-1481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44B698D-66EA-48D2-826B-F8EB1C36EBF0}"/>
                      </a:ext>
                    </a:extLst>
                  </p:cNvPr>
                  <p:cNvSpPr txBox="1"/>
                  <p:nvPr/>
                </p:nvSpPr>
                <p:spPr>
                  <a:xfrm>
                    <a:off x="4234128" y="3740879"/>
                    <a:ext cx="226278"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50" name="TextBox 49">
                    <a:extLst>
                      <a:ext uri="{FF2B5EF4-FFF2-40B4-BE49-F238E27FC236}">
                        <a16:creationId xmlns:a16="http://schemas.microsoft.com/office/drawing/2014/main" id="{C44B698D-66EA-48D2-826B-F8EB1C36EBF0}"/>
                      </a:ext>
                    </a:extLst>
                  </p:cNvPr>
                  <p:cNvSpPr txBox="1">
                    <a:spLocks noRot="1" noChangeAspect="1" noMove="1" noResize="1" noEditPoints="1" noAdjustHandles="1" noChangeArrowheads="1" noChangeShapeType="1" noTextEdit="1"/>
                  </p:cNvSpPr>
                  <p:nvPr/>
                </p:nvSpPr>
                <p:spPr>
                  <a:xfrm>
                    <a:off x="4234128" y="3740879"/>
                    <a:ext cx="226278" cy="27686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73ECC9-8C65-4C62-BFB7-0E017B5893CA}"/>
                      </a:ext>
                    </a:extLst>
                  </p:cNvPr>
                  <p:cNvSpPr txBox="1"/>
                  <p:nvPr/>
                </p:nvSpPr>
                <p:spPr>
                  <a:xfrm>
                    <a:off x="7156523" y="3740879"/>
                    <a:ext cx="226278"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51" name="TextBox 50">
                    <a:extLst>
                      <a:ext uri="{FF2B5EF4-FFF2-40B4-BE49-F238E27FC236}">
                        <a16:creationId xmlns:a16="http://schemas.microsoft.com/office/drawing/2014/main" id="{FE73ECC9-8C65-4C62-BFB7-0E017B5893CA}"/>
                      </a:ext>
                    </a:extLst>
                  </p:cNvPr>
                  <p:cNvSpPr txBox="1">
                    <a:spLocks noRot="1" noChangeAspect="1" noMove="1" noResize="1" noEditPoints="1" noAdjustHandles="1" noChangeArrowheads="1" noChangeShapeType="1" noTextEdit="1"/>
                  </p:cNvSpPr>
                  <p:nvPr/>
                </p:nvSpPr>
                <p:spPr>
                  <a:xfrm>
                    <a:off x="7156523" y="3740879"/>
                    <a:ext cx="226278" cy="276862"/>
                  </a:xfrm>
                  <a:prstGeom prst="rect">
                    <a:avLst/>
                  </a:prstGeom>
                  <a:blipFill>
                    <a:blip r:embed="rId14"/>
                    <a:stretch>
                      <a:fillRect/>
                    </a:stretch>
                  </a:blipFill>
                </p:spPr>
                <p:txBody>
                  <a:bodyPr/>
                  <a:lstStyle/>
                  <a:p>
                    <a:r>
                      <a:rPr lang="en-US">
                        <a:noFill/>
                      </a:rPr>
                      <a:t> </a:t>
                    </a:r>
                  </a:p>
                </p:txBody>
              </p:sp>
            </mc:Fallback>
          </mc:AlternateContent>
        </p:grpSp>
        <p:cxnSp>
          <p:nvCxnSpPr>
            <p:cNvPr id="54" name="Straight Arrow Connector 53">
              <a:extLst>
                <a:ext uri="{FF2B5EF4-FFF2-40B4-BE49-F238E27FC236}">
                  <a16:creationId xmlns:a16="http://schemas.microsoft.com/office/drawing/2014/main" id="{95059C7B-56D2-4F69-83CC-03DBF59389B5}"/>
                </a:ext>
              </a:extLst>
            </p:cNvPr>
            <p:cNvCxnSpPr/>
            <p:nvPr/>
          </p:nvCxnSpPr>
          <p:spPr>
            <a:xfrm>
              <a:off x="3639923" y="3182816"/>
              <a:ext cx="0" cy="68580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02326659-CB9B-42D4-83F6-1523FD2ADDE5}"/>
                </a:ext>
              </a:extLst>
            </p:cNvPr>
            <p:cNvCxnSpPr/>
            <p:nvPr/>
          </p:nvCxnSpPr>
          <p:spPr>
            <a:xfrm>
              <a:off x="3995687" y="3182816"/>
              <a:ext cx="0" cy="68580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AB3A4195-69DB-49E7-90E1-86CEF11E51AC}"/>
                </a:ext>
              </a:extLst>
            </p:cNvPr>
            <p:cNvCxnSpPr/>
            <p:nvPr/>
          </p:nvCxnSpPr>
          <p:spPr>
            <a:xfrm>
              <a:off x="7669396" y="3182816"/>
              <a:ext cx="0" cy="68580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D716E7E-203F-48A6-987B-775836E39742}"/>
                    </a:ext>
                  </a:extLst>
                </p:cNvPr>
                <p:cNvSpPr txBox="1"/>
                <p:nvPr/>
              </p:nvSpPr>
              <p:spPr>
                <a:xfrm>
                  <a:off x="3373845" y="3395918"/>
                  <a:ext cx="218253"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57" name="TextBox 56">
                  <a:extLst>
                    <a:ext uri="{FF2B5EF4-FFF2-40B4-BE49-F238E27FC236}">
                      <a16:creationId xmlns:a16="http://schemas.microsoft.com/office/drawing/2014/main" id="{CD716E7E-203F-48A6-987B-775836E39742}"/>
                    </a:ext>
                  </a:extLst>
                </p:cNvPr>
                <p:cNvSpPr txBox="1">
                  <a:spLocks noRot="1" noChangeAspect="1" noMove="1" noResize="1" noEditPoints="1" noAdjustHandles="1" noChangeArrowheads="1" noChangeShapeType="1" noTextEdit="1"/>
                </p:cNvSpPr>
                <p:nvPr/>
              </p:nvSpPr>
              <p:spPr>
                <a:xfrm>
                  <a:off x="3373845" y="3395918"/>
                  <a:ext cx="218253" cy="276861"/>
                </a:xfrm>
                <a:prstGeom prst="rect">
                  <a:avLst/>
                </a:prstGeom>
                <a:blipFill>
                  <a:blip r:embed="rId15"/>
                  <a:stretch>
                    <a:fillRect l="-16667"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3D32DFC-DD3B-4479-A581-47C514414BC3}"/>
                    </a:ext>
                  </a:extLst>
                </p:cNvPr>
                <p:cNvSpPr txBox="1"/>
                <p:nvPr/>
              </p:nvSpPr>
              <p:spPr>
                <a:xfrm>
                  <a:off x="3771112" y="3406528"/>
                  <a:ext cx="218253"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58" name="TextBox 57">
                  <a:extLst>
                    <a:ext uri="{FF2B5EF4-FFF2-40B4-BE49-F238E27FC236}">
                      <a16:creationId xmlns:a16="http://schemas.microsoft.com/office/drawing/2014/main" id="{83D32DFC-DD3B-4479-A581-47C514414BC3}"/>
                    </a:ext>
                  </a:extLst>
                </p:cNvPr>
                <p:cNvSpPr txBox="1">
                  <a:spLocks noRot="1" noChangeAspect="1" noMove="1" noResize="1" noEditPoints="1" noAdjustHandles="1" noChangeArrowheads="1" noChangeShapeType="1" noTextEdit="1"/>
                </p:cNvSpPr>
                <p:nvPr/>
              </p:nvSpPr>
              <p:spPr>
                <a:xfrm>
                  <a:off x="3771112" y="3406528"/>
                  <a:ext cx="218253" cy="276861"/>
                </a:xfrm>
                <a:prstGeom prst="rect">
                  <a:avLst/>
                </a:prstGeom>
                <a:blipFill>
                  <a:blip r:embed="rId16"/>
                  <a:stretch>
                    <a:fillRect l="-23529" r="-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0C64202-08AA-4376-8A27-C9A515BA2E41}"/>
                    </a:ext>
                  </a:extLst>
                </p:cNvPr>
                <p:cNvSpPr txBox="1"/>
                <p:nvPr/>
              </p:nvSpPr>
              <p:spPr>
                <a:xfrm>
                  <a:off x="7399099" y="3387215"/>
                  <a:ext cx="218253"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59" name="TextBox 58">
                  <a:extLst>
                    <a:ext uri="{FF2B5EF4-FFF2-40B4-BE49-F238E27FC236}">
                      <a16:creationId xmlns:a16="http://schemas.microsoft.com/office/drawing/2014/main" id="{C0C64202-08AA-4376-8A27-C9A515BA2E41}"/>
                    </a:ext>
                  </a:extLst>
                </p:cNvPr>
                <p:cNvSpPr txBox="1">
                  <a:spLocks noRot="1" noChangeAspect="1" noMove="1" noResize="1" noEditPoints="1" noAdjustHandles="1" noChangeArrowheads="1" noChangeShapeType="1" noTextEdit="1"/>
                </p:cNvSpPr>
                <p:nvPr/>
              </p:nvSpPr>
              <p:spPr>
                <a:xfrm>
                  <a:off x="7399099" y="3387215"/>
                  <a:ext cx="218253" cy="276861"/>
                </a:xfrm>
                <a:prstGeom prst="rect">
                  <a:avLst/>
                </a:prstGeom>
                <a:blipFill>
                  <a:blip r:embed="rId17"/>
                  <a:stretch>
                    <a:fillRect l="-16667"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BF59A7A-BAEF-438E-9A14-E34868F64AB1}"/>
                    </a:ext>
                  </a:extLst>
                </p:cNvPr>
                <p:cNvSpPr txBox="1"/>
                <p:nvPr/>
              </p:nvSpPr>
              <p:spPr>
                <a:xfrm>
                  <a:off x="4204297" y="3365195"/>
                  <a:ext cx="226278"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60" name="TextBox 59">
                  <a:extLst>
                    <a:ext uri="{FF2B5EF4-FFF2-40B4-BE49-F238E27FC236}">
                      <a16:creationId xmlns:a16="http://schemas.microsoft.com/office/drawing/2014/main" id="{EBF59A7A-BAEF-438E-9A14-E34868F64AB1}"/>
                    </a:ext>
                  </a:extLst>
                </p:cNvPr>
                <p:cNvSpPr txBox="1">
                  <a:spLocks noRot="1" noChangeAspect="1" noMove="1" noResize="1" noEditPoints="1" noAdjustHandles="1" noChangeArrowheads="1" noChangeShapeType="1" noTextEdit="1"/>
                </p:cNvSpPr>
                <p:nvPr/>
              </p:nvSpPr>
              <p:spPr>
                <a:xfrm>
                  <a:off x="4204297" y="3365195"/>
                  <a:ext cx="226278" cy="276861"/>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981867E6-ED76-446C-BBDA-BCC44F6643F0}"/>
                    </a:ext>
                  </a:extLst>
                </p:cNvPr>
                <p:cNvSpPr txBox="1"/>
                <p:nvPr/>
              </p:nvSpPr>
              <p:spPr>
                <a:xfrm>
                  <a:off x="7126694" y="3365195"/>
                  <a:ext cx="226278"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61" name="TextBox 60">
                  <a:extLst>
                    <a:ext uri="{FF2B5EF4-FFF2-40B4-BE49-F238E27FC236}">
                      <a16:creationId xmlns:a16="http://schemas.microsoft.com/office/drawing/2014/main" id="{981867E6-ED76-446C-BBDA-BCC44F6643F0}"/>
                    </a:ext>
                  </a:extLst>
                </p:cNvPr>
                <p:cNvSpPr txBox="1">
                  <a:spLocks noRot="1" noChangeAspect="1" noMove="1" noResize="1" noEditPoints="1" noAdjustHandles="1" noChangeArrowheads="1" noChangeShapeType="1" noTextEdit="1"/>
                </p:cNvSpPr>
                <p:nvPr/>
              </p:nvSpPr>
              <p:spPr>
                <a:xfrm>
                  <a:off x="7126694" y="3365195"/>
                  <a:ext cx="226278" cy="276861"/>
                </a:xfrm>
                <a:prstGeom prst="rect">
                  <a:avLst/>
                </a:prstGeom>
                <a:blipFill>
                  <a:blip r:embed="rId8"/>
                  <a:stretch>
                    <a:fillRect/>
                  </a:stretch>
                </a:blipFill>
              </p:spPr>
              <p:txBody>
                <a:bodyPr/>
                <a:lstStyle/>
                <a:p>
                  <a:r>
                    <a:rPr lang="en-US">
                      <a:noFill/>
                    </a:rPr>
                    <a:t> </a:t>
                  </a:r>
                </a:p>
              </p:txBody>
            </p:sp>
          </mc:Fallback>
        </mc:AlternateContent>
        <p:sp>
          <p:nvSpPr>
            <p:cNvPr id="62" name="Arrow: Right 61">
              <a:extLst>
                <a:ext uri="{FF2B5EF4-FFF2-40B4-BE49-F238E27FC236}">
                  <a16:creationId xmlns:a16="http://schemas.microsoft.com/office/drawing/2014/main" id="{F1AC530F-42A4-43C7-8693-D7D9D0DC9E3F}"/>
                </a:ext>
              </a:extLst>
            </p:cNvPr>
            <p:cNvSpPr/>
            <p:nvPr/>
          </p:nvSpPr>
          <p:spPr>
            <a:xfrm>
              <a:off x="8440615" y="3365194"/>
              <a:ext cx="1025834" cy="37965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797"/>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F46A1-45C7-4DDE-B328-BF94630284B4}"/>
                    </a:ext>
                  </a:extLst>
                </p:cNvPr>
                <p:cNvSpPr txBox="1"/>
                <p:nvPr/>
              </p:nvSpPr>
              <p:spPr>
                <a:xfrm>
                  <a:off x="9755065" y="3143410"/>
                  <a:ext cx="1106160" cy="7782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1797" i="1">
                                <a:latin typeface="Cambria Math" panose="02040503050406030204" pitchFamily="18" charset="0"/>
                              </a:rPr>
                            </m:ctrlPr>
                          </m:naryPr>
                          <m:sub>
                            <m:r>
                              <m:rPr>
                                <m:brk m:alnAt="23"/>
                              </m:rPr>
                              <a:rPr lang="en-US" sz="1797" i="1">
                                <a:latin typeface="Cambria Math" panose="02040503050406030204" pitchFamily="18" charset="0"/>
                              </a:rPr>
                              <m:t>𝑚</m:t>
                            </m:r>
                            <m:r>
                              <a:rPr lang="en-US" sz="1797" i="1">
                                <a:latin typeface="Cambria Math" panose="02040503050406030204" pitchFamily="18" charset="0"/>
                              </a:rPr>
                              <m:t>=1</m:t>
                            </m:r>
                          </m:sub>
                          <m:sup>
                            <m:r>
                              <a:rPr lang="en-US" sz="1797" i="1">
                                <a:latin typeface="Cambria Math" panose="02040503050406030204" pitchFamily="18" charset="0"/>
                              </a:rPr>
                              <m:t>𝑀</m:t>
                            </m:r>
                          </m:sup>
                          <m:e>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𝑖𝑚</m:t>
                                </m:r>
                              </m:sub>
                            </m:sSub>
                            <m:sSub>
                              <m:sSubPr>
                                <m:ctrlPr>
                                  <a:rPr lang="en-US" sz="1797" i="1">
                                    <a:latin typeface="Cambria Math" panose="02040503050406030204" pitchFamily="18" charset="0"/>
                                  </a:rPr>
                                </m:ctrlPr>
                              </m:sSubPr>
                              <m:e>
                                <m:r>
                                  <a:rPr lang="en-US" sz="1797" i="1">
                                    <a:latin typeface="Cambria Math" panose="02040503050406030204" pitchFamily="18" charset="0"/>
                                  </a:rPr>
                                  <m:t>𝑏</m:t>
                                </m:r>
                              </m:e>
                              <m:sub>
                                <m:r>
                                  <a:rPr lang="en-US" sz="1797" i="1">
                                    <a:latin typeface="Cambria Math" panose="02040503050406030204" pitchFamily="18" charset="0"/>
                                  </a:rPr>
                                  <m:t>𝑚</m:t>
                                </m:r>
                              </m:sub>
                            </m:sSub>
                          </m:e>
                        </m:nary>
                      </m:oMath>
                    </m:oMathPara>
                  </a14:m>
                  <a:endParaRPr lang="en-US" sz="1797" dirty="0"/>
                </a:p>
              </p:txBody>
            </p:sp>
          </mc:Choice>
          <mc:Fallback xmlns="">
            <p:sp>
              <p:nvSpPr>
                <p:cNvPr id="63" name="TextBox 62">
                  <a:extLst>
                    <a:ext uri="{FF2B5EF4-FFF2-40B4-BE49-F238E27FC236}">
                      <a16:creationId xmlns:a16="http://schemas.microsoft.com/office/drawing/2014/main" id="{286F46A1-45C7-4DDE-B328-BF94630284B4}"/>
                    </a:ext>
                  </a:extLst>
                </p:cNvPr>
                <p:cNvSpPr txBox="1">
                  <a:spLocks noRot="1" noChangeAspect="1" noMove="1" noResize="1" noEditPoints="1" noAdjustHandles="1" noChangeArrowheads="1" noChangeShapeType="1" noTextEdit="1"/>
                </p:cNvSpPr>
                <p:nvPr/>
              </p:nvSpPr>
              <p:spPr>
                <a:xfrm>
                  <a:off x="9755065" y="3143410"/>
                  <a:ext cx="1106160" cy="778264"/>
                </a:xfrm>
                <a:prstGeom prst="rect">
                  <a:avLst/>
                </a:prstGeom>
                <a:blipFill>
                  <a:blip r:embed="rId19"/>
                  <a:stretch>
                    <a:fillRect l="-70455" t="-111290" b="-172581"/>
                  </a:stretch>
                </a:blipFill>
              </p:spPr>
              <p:txBody>
                <a:bodyPr/>
                <a:lstStyle/>
                <a:p>
                  <a:r>
                    <a:rPr lang="en-US">
                      <a:noFill/>
                    </a:rPr>
                    <a:t> </a:t>
                  </a:r>
                </a:p>
              </p:txBody>
            </p:sp>
          </mc:Fallback>
        </mc:AlternateContent>
      </p:grpSp>
      <p:sp>
        <p:nvSpPr>
          <p:cNvPr id="53" name="Left Brace 52">
            <a:extLst>
              <a:ext uri="{FF2B5EF4-FFF2-40B4-BE49-F238E27FC236}">
                <a16:creationId xmlns:a16="http://schemas.microsoft.com/office/drawing/2014/main" id="{F7F14BE1-DDDE-46A2-A057-A4F5BF3C16D5}"/>
              </a:ext>
            </a:extLst>
          </p:cNvPr>
          <p:cNvSpPr/>
          <p:nvPr/>
        </p:nvSpPr>
        <p:spPr>
          <a:xfrm rot="16200000">
            <a:off x="5705326" y="1244847"/>
            <a:ext cx="921013" cy="816267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D302D1D-FC91-4E54-9A09-5A17BE9166D1}"/>
                  </a:ext>
                </a:extLst>
              </p:cNvPr>
              <p:cNvSpPr txBox="1"/>
              <p:nvPr/>
            </p:nvSpPr>
            <p:spPr>
              <a:xfrm>
                <a:off x="4962821" y="5912140"/>
                <a:ext cx="4655057" cy="368884"/>
              </a:xfrm>
              <a:prstGeom prst="rect">
                <a:avLst/>
              </a:prstGeom>
              <a:noFill/>
            </p:spPr>
            <p:txBody>
              <a:bodyPr wrap="none" rtlCol="0">
                <a:spAutoFit/>
              </a:bodyPr>
              <a:lstStyle/>
              <a:p>
                <a:r>
                  <a:rPr lang="en-US" sz="1797" dirty="0"/>
                  <a:t>Compact Notation: </a:t>
                </a:r>
                <a14:m>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m:t>
                        </m:r>
                      </m:sub>
                    </m:sSub>
                    <m:r>
                      <a:rPr lang="en-US" sz="1797" i="1" smtClean="0">
                        <a:latin typeface="Cambria Math" panose="02040503050406030204" pitchFamily="18" charset="0"/>
                      </a:rPr>
                      <m:t>⊙</m:t>
                    </m:r>
                    <m:r>
                      <a:rPr lang="en-US" sz="1797" i="1">
                        <a:latin typeface="Cambria Math" panose="02040503050406030204" pitchFamily="18" charset="0"/>
                      </a:rPr>
                      <m:t>𝑏</m:t>
                    </m:r>
                  </m:oMath>
                </a14:m>
                <a:r>
                  <a:rPr lang="en-US" sz="1797" dirty="0"/>
                  <a:t> (or “inner product”) </a:t>
                </a:r>
              </a:p>
            </p:txBody>
          </p:sp>
        </mc:Choice>
        <mc:Fallback xmlns="">
          <p:sp>
            <p:nvSpPr>
              <p:cNvPr id="65" name="TextBox 64">
                <a:extLst>
                  <a:ext uri="{FF2B5EF4-FFF2-40B4-BE49-F238E27FC236}">
                    <a16:creationId xmlns:a16="http://schemas.microsoft.com/office/drawing/2014/main" id="{1D302D1D-FC91-4E54-9A09-5A17BE9166D1}"/>
                  </a:ext>
                </a:extLst>
              </p:cNvPr>
              <p:cNvSpPr txBox="1">
                <a:spLocks noRot="1" noChangeAspect="1" noMove="1" noResize="1" noEditPoints="1" noAdjustHandles="1" noChangeArrowheads="1" noChangeShapeType="1" noTextEdit="1"/>
              </p:cNvSpPr>
              <p:nvPr/>
            </p:nvSpPr>
            <p:spPr>
              <a:xfrm>
                <a:off x="4962821" y="5912140"/>
                <a:ext cx="4655057" cy="368884"/>
              </a:xfrm>
              <a:prstGeom prst="rect">
                <a:avLst/>
              </a:prstGeom>
              <a:blipFill>
                <a:blip r:embed="rId20"/>
                <a:stretch>
                  <a:fillRect l="-916" t="-5000" r="-131"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B0E6F50-36DB-D942-97C3-7F75BF273DCC}"/>
                  </a:ext>
                </a:extLst>
              </p:cNvPr>
              <p:cNvSpPr txBox="1"/>
              <p:nvPr/>
            </p:nvSpPr>
            <p:spPr>
              <a:xfrm>
                <a:off x="3044006" y="1509982"/>
                <a:ext cx="6733121" cy="4209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𝑧</m:t>
                      </m:r>
                      <m:r>
                        <a:rPr lang="en-US" sz="2800" b="0" i="1" baseline="-25000" smtClean="0">
                          <a:latin typeface="Cambria Math" panose="02040503050406030204" pitchFamily="18" charset="0"/>
                        </a:rPr>
                        <m:t>𝑖</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𝑀</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𝑀</m:t>
                          </m:r>
                        </m:sub>
                      </m:sSub>
                    </m:oMath>
                  </m:oMathPara>
                </a14:m>
                <a:endParaRPr lang="en-US" sz="2800" baseline="-25000" dirty="0"/>
              </a:p>
            </p:txBody>
          </p:sp>
        </mc:Choice>
        <mc:Fallback xmlns="">
          <p:sp>
            <p:nvSpPr>
              <p:cNvPr id="67" name="TextBox 66">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3044006" y="1509982"/>
                <a:ext cx="6733121" cy="420949"/>
              </a:xfrm>
              <a:prstGeom prst="rect">
                <a:avLst/>
              </a:prstGeom>
              <a:blipFill>
                <a:blip r:embed="rId21"/>
                <a:stretch>
                  <a:fillRect b="-1449"/>
                </a:stretch>
              </a:blipFill>
            </p:spPr>
            <p:txBody>
              <a:bodyPr/>
              <a:lstStyle/>
              <a:p>
                <a:r>
                  <a:rPr lang="en-US">
                    <a:noFill/>
                  </a:rPr>
                  <a:t> </a:t>
                </a:r>
              </a:p>
            </p:txBody>
          </p:sp>
        </mc:Fallback>
      </mc:AlternateContent>
      <p:sp>
        <p:nvSpPr>
          <p:cNvPr id="68" name="Title 52">
            <a:extLst>
              <a:ext uri="{FF2B5EF4-FFF2-40B4-BE49-F238E27FC236}">
                <a16:creationId xmlns:a16="http://schemas.microsoft.com/office/drawing/2014/main" id="{34745DA8-C6F9-FF42-B610-42EF159EC4BF}"/>
              </a:ext>
            </a:extLst>
          </p:cNvPr>
          <p:cNvSpPr txBox="1">
            <a:spLocks/>
          </p:cNvSpPr>
          <p:nvPr/>
        </p:nvSpPr>
        <p:spPr>
          <a:xfrm>
            <a:off x="615758" y="278180"/>
            <a:ext cx="10960485" cy="1141717"/>
          </a:xfrm>
          <a:prstGeom prst="rect">
            <a:avLst/>
          </a:prstGeom>
        </p:spPr>
        <p:txBody>
          <a:bodyPr>
            <a:noAutofit/>
          </a:bodyPr>
          <a:lstStyle>
            <a:lvl1pPr algn="ctr" defTabSz="457200" rtl="0" eaLnBrk="1" latinLnBrk="0" hangingPunct="1">
              <a:spcBef>
                <a:spcPct val="0"/>
              </a:spcBef>
              <a:buNone/>
              <a:defRPr sz="4400" kern="1200">
                <a:solidFill>
                  <a:srgbClr val="001A57"/>
                </a:solidFill>
                <a:latin typeface="Helvetica"/>
                <a:ea typeface="+mj-ea"/>
                <a:cs typeface="+mj-cs"/>
              </a:defRPr>
            </a:lvl1pPr>
          </a:lstStyle>
          <a:p>
            <a:r>
              <a:rPr lang="en-US" sz="4267" b="1" dirty="0"/>
              <a:t>Simplifying our Notation…</a:t>
            </a:r>
            <a:endParaRPr lang="en-US" sz="4267" dirty="0"/>
          </a:p>
        </p:txBody>
      </p:sp>
    </p:spTree>
    <p:extLst>
      <p:ext uri="{BB962C8B-B14F-4D97-AF65-F5344CB8AC3E}">
        <p14:creationId xmlns:p14="http://schemas.microsoft.com/office/powerpoint/2010/main" val="2095197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1BF9B19A-14D8-472E-965A-A190D4677394}"/>
                  </a:ext>
                </a:extLst>
              </p:cNvPr>
              <p:cNvSpPr/>
              <p:nvPr/>
            </p:nvSpPr>
            <p:spPr>
              <a:xfrm>
                <a:off x="3114101" y="1454313"/>
                <a:ext cx="6137779" cy="95295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64" i="1" smtClean="0">
                              <a:latin typeface="Cambria Math" panose="02040503050406030204" pitchFamily="18" charset="0"/>
                            </a:rPr>
                          </m:ctrlPr>
                        </m:sSubPr>
                        <m:e>
                          <m:r>
                            <a:rPr lang="en-US" sz="1864" i="1">
                              <a:latin typeface="Cambria Math" panose="02040503050406030204" pitchFamily="18" charset="0"/>
                            </a:rPr>
                            <m:t>𝑧</m:t>
                          </m:r>
                        </m:e>
                        <m:sub>
                          <m:r>
                            <a:rPr lang="en-US" sz="1864" i="1">
                              <a:latin typeface="Cambria Math" panose="02040503050406030204" pitchFamily="18" charset="0"/>
                            </a:rPr>
                            <m:t>𝑖</m:t>
                          </m:r>
                        </m:sub>
                      </m:sSub>
                      <m:r>
                        <a:rPr lang="en-US" sz="1864" i="1">
                          <a:latin typeface="Cambria Math" panose="02040503050406030204" pitchFamily="18" charset="0"/>
                        </a:rPr>
                        <m:t>=</m:t>
                      </m:r>
                      <m:sSub>
                        <m:sSubPr>
                          <m:ctrlPr>
                            <a:rPr lang="en-US" sz="1864" i="1">
                              <a:latin typeface="Cambria Math" panose="02040503050406030204" pitchFamily="18" charset="0"/>
                            </a:rPr>
                          </m:ctrlPr>
                        </m:sSubPr>
                        <m:e>
                          <m:r>
                            <a:rPr lang="en-US" sz="1864" i="1">
                              <a:latin typeface="Cambria Math" panose="02040503050406030204" pitchFamily="18" charset="0"/>
                            </a:rPr>
                            <m:t>𝑏</m:t>
                          </m:r>
                        </m:e>
                        <m:sub>
                          <m:r>
                            <a:rPr lang="en-US" sz="1864" i="1">
                              <a:latin typeface="Cambria Math" panose="02040503050406030204" pitchFamily="18" charset="0"/>
                            </a:rPr>
                            <m:t>0</m:t>
                          </m:r>
                        </m:sub>
                      </m:sSub>
                      <m:r>
                        <a:rPr lang="en-US" sz="1864" b="0" i="1" smtClean="0">
                          <a:latin typeface="Cambria Math" panose="02040503050406030204" pitchFamily="18" charset="0"/>
                        </a:rPr>
                        <m:t>+</m:t>
                      </m:r>
                      <m:sSub>
                        <m:sSubPr>
                          <m:ctrlPr>
                            <a:rPr lang="en-US" sz="1864" i="1">
                              <a:latin typeface="Cambria Math" panose="02040503050406030204" pitchFamily="18" charset="0"/>
                            </a:rPr>
                          </m:ctrlPr>
                        </m:sSubPr>
                        <m:e>
                          <m:r>
                            <a:rPr lang="en-US" sz="1864" i="1">
                              <a:latin typeface="Cambria Math" panose="02040503050406030204" pitchFamily="18" charset="0"/>
                            </a:rPr>
                            <m:t>𝑏</m:t>
                          </m:r>
                        </m:e>
                        <m:sub>
                          <m:r>
                            <a:rPr lang="en-US" sz="1864" i="1">
                              <a:latin typeface="Cambria Math" panose="02040503050406030204" pitchFamily="18" charset="0"/>
                            </a:rPr>
                            <m:t>1</m:t>
                          </m:r>
                        </m:sub>
                      </m:sSub>
                      <m:sSub>
                        <m:sSubPr>
                          <m:ctrlPr>
                            <a:rPr lang="en-US" sz="1864" i="1">
                              <a:latin typeface="Cambria Math" panose="02040503050406030204" pitchFamily="18" charset="0"/>
                            </a:rPr>
                          </m:ctrlPr>
                        </m:sSubPr>
                        <m:e>
                          <m:r>
                            <a:rPr lang="en-US" sz="1864" i="1">
                              <a:latin typeface="Cambria Math" panose="02040503050406030204" pitchFamily="18" charset="0"/>
                            </a:rPr>
                            <m:t>𝑥</m:t>
                          </m:r>
                        </m:e>
                        <m:sub>
                          <m:r>
                            <a:rPr lang="en-US" sz="1864" i="1">
                              <a:latin typeface="Cambria Math" panose="02040503050406030204" pitchFamily="18" charset="0"/>
                            </a:rPr>
                            <m:t>𝑖</m:t>
                          </m:r>
                          <m:r>
                            <a:rPr lang="en-US" sz="1864" i="1">
                              <a:latin typeface="Cambria Math" panose="02040503050406030204" pitchFamily="18" charset="0"/>
                            </a:rPr>
                            <m:t>1</m:t>
                          </m:r>
                        </m:sub>
                      </m:sSub>
                      <m:r>
                        <a:rPr lang="en-US" sz="1864" i="1">
                          <a:latin typeface="Cambria Math" panose="02040503050406030204" pitchFamily="18" charset="0"/>
                        </a:rPr>
                        <m:t>+</m:t>
                      </m:r>
                      <m:sSub>
                        <m:sSubPr>
                          <m:ctrlPr>
                            <a:rPr lang="en-US" sz="1864" i="1">
                              <a:latin typeface="Cambria Math" panose="02040503050406030204" pitchFamily="18" charset="0"/>
                            </a:rPr>
                          </m:ctrlPr>
                        </m:sSubPr>
                        <m:e>
                          <m:r>
                            <a:rPr lang="en-US" sz="1864" i="1">
                              <a:latin typeface="Cambria Math" panose="02040503050406030204" pitchFamily="18" charset="0"/>
                            </a:rPr>
                            <m:t>𝑏</m:t>
                          </m:r>
                        </m:e>
                        <m:sub>
                          <m:r>
                            <a:rPr lang="en-US" sz="1864" i="1">
                              <a:latin typeface="Cambria Math" panose="02040503050406030204" pitchFamily="18" charset="0"/>
                            </a:rPr>
                            <m:t>2</m:t>
                          </m:r>
                        </m:sub>
                      </m:sSub>
                      <m:sSub>
                        <m:sSubPr>
                          <m:ctrlPr>
                            <a:rPr lang="en-US" sz="1864" i="1" smtClean="0">
                              <a:latin typeface="Cambria Math" panose="02040503050406030204" pitchFamily="18" charset="0"/>
                            </a:rPr>
                          </m:ctrlPr>
                        </m:sSubPr>
                        <m:e>
                          <m:r>
                            <a:rPr lang="en-US" sz="1864" i="1">
                              <a:latin typeface="Cambria Math" panose="02040503050406030204" pitchFamily="18" charset="0"/>
                            </a:rPr>
                            <m:t>𝑥</m:t>
                          </m:r>
                        </m:e>
                        <m:sub>
                          <m:r>
                            <a:rPr lang="en-US" sz="1864" i="1">
                              <a:latin typeface="Cambria Math" panose="02040503050406030204" pitchFamily="18" charset="0"/>
                            </a:rPr>
                            <m:t>𝑖</m:t>
                          </m:r>
                          <m:r>
                            <a:rPr lang="en-US" sz="1864" i="1">
                              <a:latin typeface="Cambria Math" panose="02040503050406030204" pitchFamily="18" charset="0"/>
                            </a:rPr>
                            <m:t>2</m:t>
                          </m:r>
                        </m:sub>
                      </m:sSub>
                      <m:r>
                        <a:rPr lang="en-US" sz="1864" i="1">
                          <a:latin typeface="Cambria Math" panose="02040503050406030204" pitchFamily="18" charset="0"/>
                        </a:rPr>
                        <m:t>+</m:t>
                      </m:r>
                      <m:sSub>
                        <m:sSubPr>
                          <m:ctrlPr>
                            <a:rPr lang="en-US" sz="1864" i="1">
                              <a:latin typeface="Cambria Math" panose="02040503050406030204" pitchFamily="18" charset="0"/>
                            </a:rPr>
                          </m:ctrlPr>
                        </m:sSubPr>
                        <m:e>
                          <m:r>
                            <a:rPr lang="en-US" sz="1864" i="1">
                              <a:latin typeface="Cambria Math" panose="02040503050406030204" pitchFamily="18" charset="0"/>
                            </a:rPr>
                            <m:t>𝑏</m:t>
                          </m:r>
                        </m:e>
                        <m:sub>
                          <m:r>
                            <a:rPr lang="en-US" sz="1864" i="1">
                              <a:latin typeface="Cambria Math" panose="02040503050406030204" pitchFamily="18" charset="0"/>
                            </a:rPr>
                            <m:t>𝑀</m:t>
                          </m:r>
                        </m:sub>
                      </m:sSub>
                      <m:sSub>
                        <m:sSubPr>
                          <m:ctrlPr>
                            <a:rPr lang="en-US" sz="1864" i="1">
                              <a:latin typeface="Cambria Math" panose="02040503050406030204" pitchFamily="18" charset="0"/>
                            </a:rPr>
                          </m:ctrlPr>
                        </m:sSubPr>
                        <m:e>
                          <m:r>
                            <a:rPr lang="en-US" sz="1864" i="1">
                              <a:latin typeface="Cambria Math" panose="02040503050406030204" pitchFamily="18" charset="0"/>
                            </a:rPr>
                            <m:t>𝑥</m:t>
                          </m:r>
                        </m:e>
                        <m:sub>
                          <m:r>
                            <a:rPr lang="en-US" sz="1864" i="1">
                              <a:latin typeface="Cambria Math" panose="02040503050406030204" pitchFamily="18" charset="0"/>
                            </a:rPr>
                            <m:t>𝑖𝑀</m:t>
                          </m:r>
                        </m:sub>
                      </m:sSub>
                    </m:oMath>
                  </m:oMathPara>
                </a14:m>
                <a:endParaRPr lang="en-US" sz="1864" dirty="0"/>
              </a:p>
              <a:p>
                <a:r>
                  <a:rPr lang="en-US" sz="1864" dirty="0"/>
                  <a:t>          </a:t>
                </a:r>
              </a:p>
              <a:p>
                <a:r>
                  <a:rPr lang="en-US" sz="1864" dirty="0"/>
                  <a:t>           	             </a:t>
                </a:r>
                <a14:m>
                  <m:oMath xmlns:m="http://schemas.openxmlformats.org/officeDocument/2006/math">
                    <m:r>
                      <a:rPr lang="en-US" sz="1864" i="1">
                        <a:latin typeface="Cambria Math" panose="02040503050406030204" pitchFamily="18" charset="0"/>
                      </a:rPr>
                      <m:t>=</m:t>
                    </m:r>
                    <m:sSub>
                      <m:sSubPr>
                        <m:ctrlPr>
                          <a:rPr lang="en-US" sz="1864" i="1">
                            <a:latin typeface="Cambria Math" panose="02040503050406030204" pitchFamily="18" charset="0"/>
                          </a:rPr>
                        </m:ctrlPr>
                      </m:sSubPr>
                      <m:e>
                        <m:r>
                          <a:rPr lang="en-US" sz="1864" i="1">
                            <a:latin typeface="Cambria Math" panose="02040503050406030204" pitchFamily="18" charset="0"/>
                          </a:rPr>
                          <m:t>𝑏</m:t>
                        </m:r>
                      </m:e>
                      <m:sub>
                        <m:r>
                          <a:rPr lang="en-US" sz="1864" i="1">
                            <a:latin typeface="Cambria Math" panose="02040503050406030204" pitchFamily="18" charset="0"/>
                          </a:rPr>
                          <m:t>0</m:t>
                        </m:r>
                      </m:sub>
                    </m:sSub>
                    <m:r>
                      <a:rPr lang="en-US" sz="1864" i="1">
                        <a:latin typeface="Cambria Math" panose="02040503050406030204" pitchFamily="18" charset="0"/>
                      </a:rPr>
                      <m:t>+</m:t>
                    </m:r>
                    <m:sSub>
                      <m:sSubPr>
                        <m:ctrlPr>
                          <a:rPr lang="en-US" sz="1864" i="1">
                            <a:latin typeface="Cambria Math" panose="02040503050406030204" pitchFamily="18" charset="0"/>
                          </a:rPr>
                        </m:ctrlPr>
                      </m:sSubPr>
                      <m:e>
                        <m:r>
                          <a:rPr lang="en-US" sz="1864" i="1">
                            <a:latin typeface="Cambria Math" panose="02040503050406030204" pitchFamily="18" charset="0"/>
                          </a:rPr>
                          <m:t>𝑥</m:t>
                        </m:r>
                      </m:e>
                      <m:sub>
                        <m:r>
                          <a:rPr lang="en-US" sz="1864" i="1">
                            <a:latin typeface="Cambria Math" panose="02040503050406030204" pitchFamily="18" charset="0"/>
                          </a:rPr>
                          <m:t>𝑖</m:t>
                        </m:r>
                      </m:sub>
                    </m:sSub>
                    <m:r>
                      <a:rPr lang="en-US" sz="1864" i="1">
                        <a:latin typeface="Cambria Math" panose="02040503050406030204" pitchFamily="18" charset="0"/>
                      </a:rPr>
                      <m:t>⊙</m:t>
                    </m:r>
                    <m:r>
                      <a:rPr lang="en-US" sz="1864" i="1">
                        <a:latin typeface="Cambria Math" panose="02040503050406030204" pitchFamily="18" charset="0"/>
                      </a:rPr>
                      <m:t>𝑏</m:t>
                    </m:r>
                  </m:oMath>
                </a14:m>
                <a:endParaRPr lang="en-US" sz="1864" dirty="0"/>
              </a:p>
            </p:txBody>
          </p:sp>
        </mc:Choice>
        <mc:Fallback xmlns="">
          <p:sp>
            <p:nvSpPr>
              <p:cNvPr id="3" name="Rectangle 2">
                <a:extLst>
                  <a:ext uri="{FF2B5EF4-FFF2-40B4-BE49-F238E27FC236}">
                    <a16:creationId xmlns:a16="http://schemas.microsoft.com/office/drawing/2014/main" id="{1BF9B19A-14D8-472E-965A-A190D4677394}"/>
                  </a:ext>
                </a:extLst>
              </p:cNvPr>
              <p:cNvSpPr>
                <a:spLocks noRot="1" noChangeAspect="1" noMove="1" noResize="1" noEditPoints="1" noAdjustHandles="1" noChangeArrowheads="1" noChangeShapeType="1" noTextEdit="1"/>
              </p:cNvSpPr>
              <p:nvPr/>
            </p:nvSpPr>
            <p:spPr>
              <a:xfrm>
                <a:off x="3114101" y="1454313"/>
                <a:ext cx="6137779" cy="952953"/>
              </a:xfrm>
              <a:prstGeom prst="rect">
                <a:avLst/>
              </a:prstGeom>
              <a:blipFill>
                <a:blip r:embed="rId3"/>
                <a:stretch>
                  <a:fillRect b="-1923"/>
                </a:stretch>
              </a:blipFill>
            </p:spPr>
            <p:txBody>
              <a:bodyPr/>
              <a:lstStyle/>
              <a:p>
                <a:r>
                  <a:rPr lang="en-US">
                    <a:noFill/>
                  </a:rPr>
                  <a:t> </a:t>
                </a:r>
              </a:p>
            </p:txBody>
          </p:sp>
        </mc:Fallback>
      </mc:AlternateContent>
      <p:grpSp>
        <p:nvGrpSpPr>
          <p:cNvPr id="67" name="Group 66">
            <a:extLst>
              <a:ext uri="{FF2B5EF4-FFF2-40B4-BE49-F238E27FC236}">
                <a16:creationId xmlns:a16="http://schemas.microsoft.com/office/drawing/2014/main" id="{DB7AD3BF-62E0-4755-96BC-8012123B05DF}"/>
              </a:ext>
            </a:extLst>
          </p:cNvPr>
          <p:cNvGrpSpPr/>
          <p:nvPr/>
        </p:nvGrpSpPr>
        <p:grpSpPr>
          <a:xfrm>
            <a:off x="615758" y="2702084"/>
            <a:ext cx="4442964" cy="3284915"/>
            <a:chOff x="7163409" y="3450468"/>
            <a:chExt cx="4199892" cy="2970340"/>
          </a:xfrm>
        </p:grpSpPr>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0D0ABF0-3254-48B8-B004-EE2185D3F5B6}"/>
                    </a:ext>
                  </a:extLst>
                </p:cNvPr>
                <p:cNvSpPr txBox="1"/>
                <p:nvPr/>
              </p:nvSpPr>
              <p:spPr>
                <a:xfrm>
                  <a:off x="8085905" y="3450468"/>
                  <a:ext cx="2096938" cy="277897"/>
                </a:xfrm>
                <a:prstGeom prst="rect">
                  <a:avLst/>
                </a:prstGeom>
                <a:noFill/>
              </p:spPr>
              <p:txBody>
                <a:bodyPr wrap="none" lIns="0" tIns="0" rIns="0" bIns="0" rtlCol="0">
                  <a:spAutoFit/>
                </a:bodyPr>
                <a:lstStyle/>
                <a:p>
                  <a14:m>
                    <m:oMath xmlns:m="http://schemas.openxmlformats.org/officeDocument/2006/math">
                      <m:r>
                        <a:rPr lang="en-US" sz="1997" i="1">
                          <a:latin typeface="Cambria Math" panose="02040503050406030204" pitchFamily="18" charset="0"/>
                        </a:rPr>
                        <m:t>𝑝</m:t>
                      </m:r>
                      <m:d>
                        <m:dPr>
                          <m:ctrlPr>
                            <a:rPr lang="en-US" sz="1997" i="1">
                              <a:latin typeface="Cambria Math" panose="02040503050406030204" pitchFamily="18" charset="0"/>
                            </a:rPr>
                          </m:ctrlPr>
                        </m:dPr>
                        <m:e>
                          <m:sSub>
                            <m:sSubPr>
                              <m:ctrlPr>
                                <a:rPr lang="en-US" sz="1997" i="1">
                                  <a:latin typeface="Cambria Math" panose="02040503050406030204" pitchFamily="18" charset="0"/>
                                </a:rPr>
                              </m:ctrlPr>
                            </m:sSubPr>
                            <m:e>
                              <m:r>
                                <a:rPr lang="en-US" sz="1997" i="1">
                                  <a:latin typeface="Cambria Math" panose="02040503050406030204" pitchFamily="18" charset="0"/>
                                </a:rPr>
                                <m:t>𝑦</m:t>
                              </m:r>
                            </m:e>
                            <m:sub>
                              <m:r>
                                <a:rPr lang="en-US" sz="1997" i="1">
                                  <a:latin typeface="Cambria Math" panose="02040503050406030204" pitchFamily="18" charset="0"/>
                                </a:rPr>
                                <m:t>𝑖</m:t>
                              </m:r>
                            </m:sub>
                          </m:sSub>
                          <m:r>
                            <a:rPr lang="en-US" sz="1997" i="1">
                              <a:latin typeface="Cambria Math" panose="02040503050406030204" pitchFamily="18" charset="0"/>
                            </a:rPr>
                            <m:t>=1</m:t>
                          </m:r>
                        </m:e>
                        <m:e>
                          <m:sSub>
                            <m:sSubPr>
                              <m:ctrlPr>
                                <a:rPr lang="en-US" sz="1997" i="1">
                                  <a:latin typeface="Cambria Math" panose="02040503050406030204" pitchFamily="18" charset="0"/>
                                </a:rPr>
                              </m:ctrlPr>
                            </m:sSubPr>
                            <m:e>
                              <m:r>
                                <a:rPr lang="en-US" sz="1997" i="1">
                                  <a:latin typeface="Cambria Math" panose="02040503050406030204" pitchFamily="18" charset="0"/>
                                </a:rPr>
                                <m:t>𝑥</m:t>
                              </m:r>
                            </m:e>
                            <m:sub>
                              <m:r>
                                <a:rPr lang="en-US" sz="1997" i="1">
                                  <a:latin typeface="Cambria Math" panose="02040503050406030204" pitchFamily="18" charset="0"/>
                                </a:rPr>
                                <m:t>𝑖</m:t>
                              </m:r>
                            </m:sub>
                          </m:sSub>
                        </m:e>
                      </m:d>
                      <m:r>
                        <a:rPr lang="en-US" sz="1997" i="1">
                          <a:latin typeface="Cambria Math" panose="02040503050406030204" pitchFamily="18" charset="0"/>
                        </a:rPr>
                        <m:t>=</m:t>
                      </m:r>
                      <m:r>
                        <a:rPr lang="en-US" sz="1997" i="1">
                          <a:latin typeface="Cambria Math" panose="02040503050406030204" pitchFamily="18" charset="0"/>
                        </a:rPr>
                        <m:t>𝜎</m:t>
                      </m:r>
                      <m:r>
                        <a:rPr lang="en-US" sz="1997" i="1">
                          <a:latin typeface="Cambria Math" panose="02040503050406030204" pitchFamily="18" charset="0"/>
                        </a:rPr>
                        <m:t>(</m:t>
                      </m:r>
                      <m:sSub>
                        <m:sSubPr>
                          <m:ctrlPr>
                            <a:rPr lang="en-US" sz="1997" i="1">
                              <a:latin typeface="Cambria Math" panose="02040503050406030204" pitchFamily="18" charset="0"/>
                            </a:rPr>
                          </m:ctrlPr>
                        </m:sSubPr>
                        <m:e>
                          <m:r>
                            <a:rPr lang="en-US" sz="1997" i="1">
                              <a:latin typeface="Cambria Math" panose="02040503050406030204" pitchFamily="18" charset="0"/>
                            </a:rPr>
                            <m:t>𝑧</m:t>
                          </m:r>
                        </m:e>
                        <m:sub>
                          <m:r>
                            <a:rPr lang="en-US" sz="1997" i="1">
                              <a:latin typeface="Cambria Math" panose="02040503050406030204" pitchFamily="18" charset="0"/>
                            </a:rPr>
                            <m:t>𝑖</m:t>
                          </m:r>
                        </m:sub>
                      </m:sSub>
                    </m:oMath>
                  </a14:m>
                  <a:r>
                    <a:rPr lang="en-US" sz="1997" dirty="0"/>
                    <a:t>)</a:t>
                  </a:r>
                </a:p>
              </p:txBody>
            </p:sp>
          </mc:Choice>
          <mc:Fallback xmlns="">
            <p:sp>
              <p:nvSpPr>
                <p:cNvPr id="68" name="TextBox 67">
                  <a:extLst>
                    <a:ext uri="{FF2B5EF4-FFF2-40B4-BE49-F238E27FC236}">
                      <a16:creationId xmlns:a16="http://schemas.microsoft.com/office/drawing/2014/main" id="{D0D0ABF0-3254-48B8-B004-EE2185D3F5B6}"/>
                    </a:ext>
                  </a:extLst>
                </p:cNvPr>
                <p:cNvSpPr txBox="1">
                  <a:spLocks noRot="1" noChangeAspect="1" noMove="1" noResize="1" noEditPoints="1" noAdjustHandles="1" noChangeArrowheads="1" noChangeShapeType="1" noTextEdit="1"/>
                </p:cNvSpPr>
                <p:nvPr/>
              </p:nvSpPr>
              <p:spPr>
                <a:xfrm>
                  <a:off x="8085905" y="3450468"/>
                  <a:ext cx="2096938" cy="277897"/>
                </a:xfrm>
                <a:prstGeom prst="rect">
                  <a:avLst/>
                </a:prstGeom>
                <a:blipFill>
                  <a:blip r:embed="rId4"/>
                  <a:stretch>
                    <a:fillRect l="-3409" t="-24000" r="-5682" b="-48000"/>
                  </a:stretch>
                </a:blipFill>
              </p:spPr>
              <p:txBody>
                <a:bodyPr/>
                <a:lstStyle/>
                <a:p>
                  <a:r>
                    <a:rPr lang="en-US">
                      <a:noFill/>
                    </a:rPr>
                    <a:t> </a:t>
                  </a:r>
                </a:p>
              </p:txBody>
            </p:sp>
          </mc:Fallback>
        </mc:AlternateContent>
        <p:pic>
          <p:nvPicPr>
            <p:cNvPr id="69" name="Picture 2" descr="https://upload.wikimedia.org/wikipedia/commons/thumb/8/88/Logistic-curve.svg/320px-Logistic-curve.svg.png">
              <a:extLst>
                <a:ext uri="{FF2B5EF4-FFF2-40B4-BE49-F238E27FC236}">
                  <a16:creationId xmlns:a16="http://schemas.microsoft.com/office/drawing/2014/main" id="{FBED24A3-64C8-44EE-B871-1055D595E7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3409" y="3791633"/>
              <a:ext cx="3949934" cy="262917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a:extLst>
                <a:ext uri="{FF2B5EF4-FFF2-40B4-BE49-F238E27FC236}">
                  <a16:creationId xmlns:a16="http://schemas.microsoft.com/office/drawing/2014/main" id="{C2716413-6113-4EE7-91CC-08E8F3E47366}"/>
                </a:ext>
              </a:extLst>
            </p:cNvPr>
            <p:cNvPicPr>
              <a:picLocks noChangeAspect="1"/>
            </p:cNvPicPr>
            <p:nvPr/>
          </p:nvPicPr>
          <p:blipFill>
            <a:blip r:embed="rId6"/>
            <a:stretch>
              <a:fillRect/>
            </a:stretch>
          </p:blipFill>
          <p:spPr>
            <a:xfrm>
              <a:off x="11113343" y="5968641"/>
              <a:ext cx="249958" cy="249958"/>
            </a:xfrm>
            <a:prstGeom prst="rect">
              <a:avLst/>
            </a:prstGeom>
          </p:spPr>
        </p:pic>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2DE9407-B645-4DF8-A514-AC669A890EE8}"/>
                  </a:ext>
                </a:extLst>
              </p:cNvPr>
              <p:cNvSpPr txBox="1"/>
              <p:nvPr/>
            </p:nvSpPr>
            <p:spPr>
              <a:xfrm>
                <a:off x="5595552" y="3310415"/>
                <a:ext cx="6094219" cy="2304733"/>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marL="285424" indent="-285424">
                  <a:buFont typeface="Wingdings" panose="05000000000000000000" pitchFamily="2" charset="2"/>
                  <a:buChar char="q"/>
                </a:pPr>
                <a:r>
                  <a:rPr lang="en-US" sz="1797" dirty="0"/>
                  <a:t>May think of vector </a:t>
                </a:r>
                <a14:m>
                  <m:oMath xmlns:m="http://schemas.openxmlformats.org/officeDocument/2006/math">
                    <m:r>
                      <a:rPr lang="en-US" sz="1797" i="1">
                        <a:latin typeface="Cambria Math" panose="02040503050406030204" pitchFamily="18" charset="0"/>
                      </a:rPr>
                      <m:t>𝑏</m:t>
                    </m:r>
                  </m:oMath>
                </a14:m>
                <a:r>
                  <a:rPr lang="en-US" sz="1797" dirty="0"/>
                  <a:t> as a template or filter (will visualize to make clear)</a:t>
                </a:r>
              </a:p>
              <a:p>
                <a:pPr marL="285424" indent="-285424">
                  <a:buFont typeface="Wingdings" panose="05000000000000000000" pitchFamily="2" charset="2"/>
                  <a:buChar char="q"/>
                </a:pPr>
                <a:endParaRPr lang="en-US" sz="1797" dirty="0"/>
              </a:p>
              <a:p>
                <a:pPr marL="285424" indent="-285424">
                  <a:buFont typeface="Wingdings" panose="05000000000000000000" pitchFamily="2" charset="2"/>
                  <a:buChar char="q"/>
                </a:pPr>
                <a:endParaRPr lang="en-US" sz="1797" dirty="0"/>
              </a:p>
              <a:p>
                <a:pPr marL="285424" indent="-285424">
                  <a:buFont typeface="Wingdings" panose="05000000000000000000" pitchFamily="2" charset="2"/>
                  <a:buChar char="q"/>
                </a:pPr>
                <a:r>
                  <a:rPr lang="en-US" sz="1797" dirty="0"/>
                  <a:t>If </a:t>
                </a:r>
                <a14:m>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m:t>
                        </m:r>
                      </m:sub>
                    </m:sSub>
                  </m:oMath>
                </a14:m>
                <a:r>
                  <a:rPr lang="en-US" sz="1797" dirty="0"/>
                  <a:t> is aligned/matched with </a:t>
                </a:r>
                <a14:m>
                  <m:oMath xmlns:m="http://schemas.openxmlformats.org/officeDocument/2006/math">
                    <m:r>
                      <a:rPr lang="en-US" sz="1797" i="1">
                        <a:latin typeface="Cambria Math" panose="02040503050406030204" pitchFamily="18" charset="0"/>
                      </a:rPr>
                      <m:t>𝑏</m:t>
                    </m:r>
                  </m:oMath>
                </a14:m>
                <a:r>
                  <a:rPr lang="en-US" sz="1797" dirty="0"/>
                  <a:t>, then </a:t>
                </a:r>
                <a14:m>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m:t>
                        </m:r>
                      </m:sub>
                    </m:sSub>
                    <m:r>
                      <a:rPr lang="en-US" sz="1797" i="1">
                        <a:latin typeface="Cambria Math" panose="02040503050406030204" pitchFamily="18" charset="0"/>
                      </a:rPr>
                      <m:t>⊙</m:t>
                    </m:r>
                    <m:r>
                      <a:rPr lang="en-US" sz="1797" i="1">
                        <a:latin typeface="Cambria Math" panose="02040503050406030204" pitchFamily="18" charset="0"/>
                      </a:rPr>
                      <m:t>𝑏</m:t>
                    </m:r>
                  </m:oMath>
                </a14:m>
                <a:r>
                  <a:rPr lang="en-US" sz="1797" dirty="0"/>
                  <a:t> will be large</a:t>
                </a:r>
              </a:p>
              <a:p>
                <a:pPr marL="285424" indent="-285424">
                  <a:buFont typeface="Wingdings" panose="05000000000000000000" pitchFamily="2" charset="2"/>
                  <a:buChar char="q"/>
                </a:pPr>
                <a:endParaRPr lang="en-US" sz="1797" dirty="0"/>
              </a:p>
              <a:p>
                <a:pPr marL="285424" indent="-285424">
                  <a:buFont typeface="Wingdings" panose="05000000000000000000" pitchFamily="2" charset="2"/>
                  <a:buChar char="q"/>
                </a:pPr>
                <a:endParaRPr lang="en-US" sz="1797" dirty="0"/>
              </a:p>
              <a:p>
                <a:pPr marL="285424" indent="-285424">
                  <a:buFont typeface="Wingdings" panose="05000000000000000000" pitchFamily="2" charset="2"/>
                  <a:buChar char="q"/>
                </a:pPr>
                <a:r>
                  <a:rPr lang="en-US" sz="1797" dirty="0"/>
                  <a:t>The parameter </a:t>
                </a:r>
                <a14:m>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𝑏</m:t>
                        </m:r>
                      </m:e>
                      <m:sub>
                        <m:r>
                          <a:rPr lang="en-US" sz="1797" i="1">
                            <a:latin typeface="Cambria Math" panose="02040503050406030204" pitchFamily="18" charset="0"/>
                          </a:rPr>
                          <m:t>0</m:t>
                        </m:r>
                      </m:sub>
                    </m:sSub>
                  </m:oMath>
                </a14:m>
                <a:r>
                  <a:rPr lang="en-US" sz="1797" dirty="0"/>
                  <a:t> is a bias to correct for class prevalence</a:t>
                </a:r>
              </a:p>
            </p:txBody>
          </p:sp>
        </mc:Choice>
        <mc:Fallback xmlns="">
          <p:sp>
            <p:nvSpPr>
              <p:cNvPr id="4" name="TextBox 3">
                <a:extLst>
                  <a:ext uri="{FF2B5EF4-FFF2-40B4-BE49-F238E27FC236}">
                    <a16:creationId xmlns:a16="http://schemas.microsoft.com/office/drawing/2014/main" id="{82DE9407-B645-4DF8-A514-AC669A890EE8}"/>
                  </a:ext>
                </a:extLst>
              </p:cNvPr>
              <p:cNvSpPr txBox="1">
                <a:spLocks noRot="1" noChangeAspect="1" noMove="1" noResize="1" noEditPoints="1" noAdjustHandles="1" noChangeArrowheads="1" noChangeShapeType="1" noTextEdit="1"/>
              </p:cNvSpPr>
              <p:nvPr/>
            </p:nvSpPr>
            <p:spPr>
              <a:xfrm>
                <a:off x="5595552" y="3310415"/>
                <a:ext cx="6094219" cy="2304733"/>
              </a:xfrm>
              <a:prstGeom prst="rect">
                <a:avLst/>
              </a:prstGeom>
              <a:blipFill>
                <a:blip r:embed="rId7"/>
                <a:stretch>
                  <a:fillRect l="-415" t="-543" r="-415" b="-2717"/>
                </a:stretch>
              </a:blipFill>
              <a:ln/>
            </p:spPr>
            <p:txBody>
              <a:bodyPr/>
              <a:lstStyle/>
              <a:p>
                <a:r>
                  <a:rPr lang="en-US">
                    <a:noFill/>
                  </a:rPr>
                  <a:t> </a:t>
                </a:r>
              </a:p>
            </p:txBody>
          </p:sp>
        </mc:Fallback>
      </mc:AlternateContent>
      <p:sp>
        <p:nvSpPr>
          <p:cNvPr id="9" name="Title 52">
            <a:extLst>
              <a:ext uri="{FF2B5EF4-FFF2-40B4-BE49-F238E27FC236}">
                <a16:creationId xmlns:a16="http://schemas.microsoft.com/office/drawing/2014/main" id="{EBED31FF-F633-A54D-BE18-6C760BED6397}"/>
              </a:ext>
            </a:extLst>
          </p:cNvPr>
          <p:cNvSpPr txBox="1">
            <a:spLocks/>
          </p:cNvSpPr>
          <p:nvPr/>
        </p:nvSpPr>
        <p:spPr>
          <a:xfrm>
            <a:off x="615758" y="278180"/>
            <a:ext cx="10960485" cy="1141717"/>
          </a:xfrm>
          <a:prstGeom prst="rect">
            <a:avLst/>
          </a:prstGeom>
        </p:spPr>
        <p:txBody>
          <a:bodyPr>
            <a:noAutofit/>
          </a:bodyPr>
          <a:lstStyle>
            <a:lvl1pPr algn="ctr" defTabSz="457200" rtl="0" eaLnBrk="1" latinLnBrk="0" hangingPunct="1">
              <a:spcBef>
                <a:spcPct val="0"/>
              </a:spcBef>
              <a:buNone/>
              <a:defRPr sz="4400" kern="1200">
                <a:solidFill>
                  <a:srgbClr val="001A57"/>
                </a:solidFill>
                <a:latin typeface="Helvetica"/>
                <a:ea typeface="+mj-ea"/>
                <a:cs typeface="+mj-cs"/>
              </a:defRPr>
            </a:lvl1pPr>
          </a:lstStyle>
          <a:p>
            <a:r>
              <a:rPr lang="en-US" sz="4267" b="1" dirty="0"/>
              <a:t>Interpretation of Logistic Regression</a:t>
            </a:r>
            <a:endParaRPr lang="en-US" sz="4267" dirty="0"/>
          </a:p>
        </p:txBody>
      </p:sp>
    </p:spTree>
    <p:extLst>
      <p:ext uri="{BB962C8B-B14F-4D97-AF65-F5344CB8AC3E}">
        <p14:creationId xmlns:p14="http://schemas.microsoft.com/office/powerpoint/2010/main" val="19377610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E12C-70A9-5E4E-842C-EB818B723D7F}"/>
              </a:ext>
            </a:extLst>
          </p:cNvPr>
          <p:cNvSpPr>
            <a:spLocks noGrp="1"/>
          </p:cNvSpPr>
          <p:nvPr>
            <p:ph type="title"/>
          </p:nvPr>
        </p:nvSpPr>
        <p:spPr/>
        <p:txBody>
          <a:bodyPr>
            <a:normAutofit/>
          </a:bodyPr>
          <a:lstStyle/>
          <a:p>
            <a:r>
              <a:rPr lang="en-US" sz="4000" dirty="0"/>
              <a:t>Recognizing Handwritten Digits</a:t>
            </a:r>
          </a:p>
        </p:txBody>
      </p:sp>
      <p:sp>
        <p:nvSpPr>
          <p:cNvPr id="3" name="Text Placeholder 2">
            <a:extLst>
              <a:ext uri="{FF2B5EF4-FFF2-40B4-BE49-F238E27FC236}">
                <a16:creationId xmlns:a16="http://schemas.microsoft.com/office/drawing/2014/main" id="{6336BFCA-E9C6-A34A-97B4-C925B1A01FDB}"/>
              </a:ext>
            </a:extLst>
          </p:cNvPr>
          <p:cNvSpPr>
            <a:spLocks noGrp="1"/>
          </p:cNvSpPr>
          <p:nvPr>
            <p:ph type="body" idx="1"/>
          </p:nvPr>
        </p:nvSpPr>
        <p:spPr/>
        <p:txBody>
          <a:bodyPr/>
          <a:lstStyle/>
          <a:p>
            <a:r>
              <a:rPr lang="en-US" dirty="0"/>
              <a:t>A visual example:</a:t>
            </a:r>
          </a:p>
        </p:txBody>
      </p:sp>
    </p:spTree>
    <p:extLst>
      <p:ext uri="{BB962C8B-B14F-4D97-AF65-F5344CB8AC3E}">
        <p14:creationId xmlns:p14="http://schemas.microsoft.com/office/powerpoint/2010/main" val="3341582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B94FF-C574-7648-B7A1-0FE3B1DEFAD0}"/>
              </a:ext>
            </a:extLst>
          </p:cNvPr>
          <p:cNvSpPr>
            <a:spLocks noGrp="1"/>
          </p:cNvSpPr>
          <p:nvPr>
            <p:ph type="title"/>
          </p:nvPr>
        </p:nvSpPr>
        <p:spPr/>
        <p:txBody>
          <a:bodyPr>
            <a:normAutofit/>
          </a:bodyPr>
          <a:lstStyle/>
          <a:p>
            <a:r>
              <a:rPr lang="en-US" sz="4267" dirty="0"/>
              <a:t>The MNIST Dataset</a:t>
            </a:r>
          </a:p>
        </p:txBody>
      </p:sp>
      <p:sp>
        <p:nvSpPr>
          <p:cNvPr id="3" name="Content Placeholder 2">
            <a:extLst>
              <a:ext uri="{FF2B5EF4-FFF2-40B4-BE49-F238E27FC236}">
                <a16:creationId xmlns:a16="http://schemas.microsoft.com/office/drawing/2014/main" id="{E599AFC5-3E61-7443-A9FE-BF49245B1D27}"/>
              </a:ext>
            </a:extLst>
          </p:cNvPr>
          <p:cNvSpPr>
            <a:spLocks noGrp="1"/>
          </p:cNvSpPr>
          <p:nvPr>
            <p:ph sz="half" idx="1"/>
          </p:nvPr>
        </p:nvSpPr>
        <p:spPr>
          <a:xfrm>
            <a:off x="615759" y="1710966"/>
            <a:ext cx="4911971" cy="4318501"/>
          </a:xfrm>
        </p:spPr>
        <p:txBody>
          <a:bodyPr>
            <a:normAutofit lnSpcReduction="10000"/>
          </a:bodyPr>
          <a:lstStyle/>
          <a:p>
            <a:r>
              <a:rPr lang="en-US" sz="2667" dirty="0"/>
              <a:t>The Modified National Institute of Standards and Technology (MNIST) contains pictures of handwritten digits (0,1,2,…)</a:t>
            </a:r>
          </a:p>
          <a:p>
            <a:endParaRPr lang="en-US" sz="2667" dirty="0"/>
          </a:p>
          <a:p>
            <a:r>
              <a:rPr lang="en-US" sz="2667" dirty="0"/>
              <a:t>Want to be able to tell what digit each image is (</a:t>
            </a:r>
            <a:r>
              <a:rPr lang="en-US" sz="2667" i="1" dirty="0"/>
              <a:t>e.g.,</a:t>
            </a:r>
            <a:r>
              <a:rPr lang="en-US" sz="2667" dirty="0"/>
              <a:t> optical character recognition) </a:t>
            </a:r>
          </a:p>
        </p:txBody>
      </p:sp>
      <p:pic>
        <p:nvPicPr>
          <p:cNvPr id="6" name="Content Placeholder 5">
            <a:extLst>
              <a:ext uri="{FF2B5EF4-FFF2-40B4-BE49-F238E27FC236}">
                <a16:creationId xmlns:a16="http://schemas.microsoft.com/office/drawing/2014/main" id="{695618D1-1E60-2E46-A8A1-89611CDEDC67}"/>
              </a:ext>
            </a:extLst>
          </p:cNvPr>
          <p:cNvPicPr>
            <a:picLocks noGrp="1" noChangeAspect="1"/>
          </p:cNvPicPr>
          <p:nvPr>
            <p:ph sz="half" idx="2"/>
          </p:nvPr>
        </p:nvPicPr>
        <p:blipFill>
          <a:blip r:embed="rId3"/>
          <a:stretch>
            <a:fillRect/>
          </a:stretch>
        </p:blipFill>
        <p:spPr>
          <a:xfrm>
            <a:off x="5663970" y="2112791"/>
            <a:ext cx="6168565" cy="3514851"/>
          </a:xfrm>
        </p:spPr>
      </p:pic>
    </p:spTree>
    <p:extLst>
      <p:ext uri="{BB962C8B-B14F-4D97-AF65-F5344CB8AC3E}">
        <p14:creationId xmlns:p14="http://schemas.microsoft.com/office/powerpoint/2010/main" val="6186998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278AA-A831-C647-98F6-305BD3085BB7}"/>
              </a:ext>
            </a:extLst>
          </p:cNvPr>
          <p:cNvSpPr>
            <a:spLocks noGrp="1"/>
          </p:cNvSpPr>
          <p:nvPr>
            <p:ph type="title"/>
          </p:nvPr>
        </p:nvSpPr>
        <p:spPr>
          <a:xfrm>
            <a:off x="615758" y="3850"/>
            <a:ext cx="10960485" cy="1141717"/>
          </a:xfrm>
        </p:spPr>
        <p:txBody>
          <a:bodyPr>
            <a:normAutofit/>
          </a:bodyPr>
          <a:lstStyle/>
          <a:p>
            <a:r>
              <a:rPr lang="en-US" sz="4267" dirty="0"/>
              <a:t>Images are Encoded as Numbers</a:t>
            </a:r>
          </a:p>
        </p:txBody>
      </p:sp>
      <p:pic>
        <p:nvPicPr>
          <p:cNvPr id="6" name="Picture 5">
            <a:extLst>
              <a:ext uri="{FF2B5EF4-FFF2-40B4-BE49-F238E27FC236}">
                <a16:creationId xmlns:a16="http://schemas.microsoft.com/office/drawing/2014/main" id="{A64CDD58-FCB4-0F4E-982B-5727F73B63CD}"/>
              </a:ext>
            </a:extLst>
          </p:cNvPr>
          <p:cNvPicPr>
            <a:picLocks noChangeAspect="1"/>
          </p:cNvPicPr>
          <p:nvPr/>
        </p:nvPicPr>
        <p:blipFill>
          <a:blip r:embed="rId3"/>
          <a:stretch>
            <a:fillRect/>
          </a:stretch>
        </p:blipFill>
        <p:spPr>
          <a:xfrm>
            <a:off x="-761845" y="278179"/>
            <a:ext cx="6857845" cy="6857845"/>
          </a:xfrm>
          <a:prstGeom prst="rect">
            <a:avLst/>
          </a:prstGeom>
        </p:spPr>
      </p:pic>
      <p:pic>
        <p:nvPicPr>
          <p:cNvPr id="10" name="Picture 9">
            <a:extLst>
              <a:ext uri="{FF2B5EF4-FFF2-40B4-BE49-F238E27FC236}">
                <a16:creationId xmlns:a16="http://schemas.microsoft.com/office/drawing/2014/main" id="{09E86505-0224-9949-8478-8AEAF97F7DC6}"/>
              </a:ext>
            </a:extLst>
          </p:cNvPr>
          <p:cNvPicPr>
            <a:picLocks noChangeAspect="1"/>
          </p:cNvPicPr>
          <p:nvPr/>
        </p:nvPicPr>
        <p:blipFill>
          <a:blip r:embed="rId4"/>
          <a:stretch>
            <a:fillRect/>
          </a:stretch>
        </p:blipFill>
        <p:spPr>
          <a:xfrm>
            <a:off x="5837345" y="278179"/>
            <a:ext cx="6850304" cy="6850304"/>
          </a:xfrm>
          <a:prstGeom prst="rect">
            <a:avLst/>
          </a:prstGeom>
        </p:spPr>
      </p:pic>
      <p:cxnSp>
        <p:nvCxnSpPr>
          <p:cNvPr id="12" name="Straight Arrow Connector 11">
            <a:extLst>
              <a:ext uri="{FF2B5EF4-FFF2-40B4-BE49-F238E27FC236}">
                <a16:creationId xmlns:a16="http://schemas.microsoft.com/office/drawing/2014/main" id="{72F98A50-F454-434E-A3D2-6BF3F7AA91A2}"/>
              </a:ext>
            </a:extLst>
          </p:cNvPr>
          <p:cNvCxnSpPr/>
          <p:nvPr/>
        </p:nvCxnSpPr>
        <p:spPr>
          <a:xfrm>
            <a:off x="5620750" y="3703331"/>
            <a:ext cx="846541"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90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055A-4125-E64D-A8D0-35AB71962A73}"/>
              </a:ext>
            </a:extLst>
          </p:cNvPr>
          <p:cNvSpPr>
            <a:spLocks noGrp="1"/>
          </p:cNvSpPr>
          <p:nvPr>
            <p:ph type="title"/>
          </p:nvPr>
        </p:nvSpPr>
        <p:spPr/>
        <p:txBody>
          <a:bodyPr>
            <a:normAutofit/>
          </a:bodyPr>
          <a:lstStyle/>
          <a:p>
            <a:r>
              <a:rPr lang="en-US" sz="4267" dirty="0"/>
              <a:t>Vectorization</a:t>
            </a:r>
          </a:p>
        </p:txBody>
      </p:sp>
      <p:sp>
        <p:nvSpPr>
          <p:cNvPr id="3" name="Content Placeholder 2">
            <a:extLst>
              <a:ext uri="{FF2B5EF4-FFF2-40B4-BE49-F238E27FC236}">
                <a16:creationId xmlns:a16="http://schemas.microsoft.com/office/drawing/2014/main" id="{39CA9833-0178-E34D-98A7-65A36F656CAA}"/>
              </a:ext>
            </a:extLst>
          </p:cNvPr>
          <p:cNvSpPr>
            <a:spLocks noGrp="1"/>
          </p:cNvSpPr>
          <p:nvPr>
            <p:ph sz="half" idx="1"/>
          </p:nvPr>
        </p:nvSpPr>
        <p:spPr>
          <a:xfrm>
            <a:off x="609600" y="1542773"/>
            <a:ext cx="5378757" cy="4763801"/>
          </a:xfrm>
        </p:spPr>
        <p:txBody>
          <a:bodyPr>
            <a:normAutofit fontScale="77500" lnSpcReduction="20000"/>
          </a:bodyPr>
          <a:lstStyle/>
          <a:p>
            <a:r>
              <a:rPr lang="en-US" dirty="0">
                <a:solidFill>
                  <a:schemeClr val="tx1"/>
                </a:solidFill>
              </a:rPr>
              <a:t>We will start talking about deep learning </a:t>
            </a:r>
            <a:r>
              <a:rPr lang="en-US" i="1" dirty="0">
                <a:solidFill>
                  <a:schemeClr val="tx1"/>
                </a:solidFill>
              </a:rPr>
              <a:t>without</a:t>
            </a:r>
            <a:r>
              <a:rPr lang="en-US" dirty="0">
                <a:solidFill>
                  <a:schemeClr val="tx1"/>
                </a:solidFill>
              </a:rPr>
              <a:t> using the structure of the image</a:t>
            </a:r>
          </a:p>
          <a:p>
            <a:endParaRPr lang="en-US" dirty="0">
              <a:solidFill>
                <a:schemeClr val="tx1"/>
              </a:solidFill>
            </a:endParaRPr>
          </a:p>
          <a:p>
            <a:r>
              <a:rPr lang="en-US" dirty="0">
                <a:solidFill>
                  <a:schemeClr val="tx1"/>
                </a:solidFill>
              </a:rPr>
              <a:t>Later, in block 2, we will consider how to take advantage of this structure</a:t>
            </a:r>
          </a:p>
          <a:p>
            <a:endParaRPr lang="en-US" dirty="0">
              <a:solidFill>
                <a:schemeClr val="tx1"/>
              </a:solidFill>
            </a:endParaRPr>
          </a:p>
          <a:p>
            <a:r>
              <a:rPr lang="en-US" dirty="0">
                <a:solidFill>
                  <a:schemeClr val="tx1"/>
                </a:solidFill>
              </a:rPr>
              <a:t>To convert an image into an unstructured set of numbers, we </a:t>
            </a:r>
            <a:r>
              <a:rPr lang="en-US" i="1" dirty="0" err="1">
                <a:solidFill>
                  <a:schemeClr val="tx1"/>
                </a:solidFill>
              </a:rPr>
              <a:t>vectorize</a:t>
            </a:r>
            <a:r>
              <a:rPr lang="en-US" i="1" dirty="0">
                <a:solidFill>
                  <a:schemeClr val="tx1"/>
                </a:solidFill>
              </a:rPr>
              <a:t> </a:t>
            </a:r>
            <a:r>
              <a:rPr lang="en-US" dirty="0">
                <a:solidFill>
                  <a:schemeClr val="tx1"/>
                </a:solidFill>
              </a:rPr>
              <a:t>(or </a:t>
            </a:r>
            <a:r>
              <a:rPr lang="en-US" i="1" dirty="0">
                <a:solidFill>
                  <a:schemeClr val="tx1"/>
                </a:solidFill>
              </a:rPr>
              <a:t>flatten</a:t>
            </a:r>
            <a:r>
              <a:rPr lang="en-US" dirty="0">
                <a:solidFill>
                  <a:schemeClr val="tx1"/>
                </a:solidFill>
              </a:rPr>
              <a:t>) it</a:t>
            </a:r>
          </a:p>
        </p:txBody>
      </p:sp>
      <p:sp>
        <p:nvSpPr>
          <p:cNvPr id="6" name="Rectangle 5">
            <a:extLst>
              <a:ext uri="{FF2B5EF4-FFF2-40B4-BE49-F238E27FC236}">
                <a16:creationId xmlns:a16="http://schemas.microsoft.com/office/drawing/2014/main" id="{2C6C3929-F39E-7843-98C3-60AF5016DAAB}"/>
              </a:ext>
            </a:extLst>
          </p:cNvPr>
          <p:cNvSpPr/>
          <p:nvPr/>
        </p:nvSpPr>
        <p:spPr>
          <a:xfrm>
            <a:off x="7052080" y="3001075"/>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solidFill>
                <a:schemeClr val="tx2"/>
              </a:solidFill>
            </a:endParaRPr>
          </a:p>
        </p:txBody>
      </p:sp>
      <p:sp>
        <p:nvSpPr>
          <p:cNvPr id="7" name="Rectangle 6">
            <a:extLst>
              <a:ext uri="{FF2B5EF4-FFF2-40B4-BE49-F238E27FC236}">
                <a16:creationId xmlns:a16="http://schemas.microsoft.com/office/drawing/2014/main" id="{4360709E-1D5F-C940-9425-02C27D3FF2CC}"/>
              </a:ext>
            </a:extLst>
          </p:cNvPr>
          <p:cNvSpPr/>
          <p:nvPr/>
        </p:nvSpPr>
        <p:spPr>
          <a:xfrm>
            <a:off x="7307702" y="3001075"/>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8" name="Rectangle 7">
            <a:extLst>
              <a:ext uri="{FF2B5EF4-FFF2-40B4-BE49-F238E27FC236}">
                <a16:creationId xmlns:a16="http://schemas.microsoft.com/office/drawing/2014/main" id="{F307363A-39EF-DD47-9DAB-D6D43CB0513C}"/>
              </a:ext>
            </a:extLst>
          </p:cNvPr>
          <p:cNvSpPr/>
          <p:nvPr/>
        </p:nvSpPr>
        <p:spPr>
          <a:xfrm>
            <a:off x="7563324" y="3001075"/>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9" name="Rectangle 8">
            <a:extLst>
              <a:ext uri="{FF2B5EF4-FFF2-40B4-BE49-F238E27FC236}">
                <a16:creationId xmlns:a16="http://schemas.microsoft.com/office/drawing/2014/main" id="{DB61F712-C3DA-8340-A541-25E856D8D0D8}"/>
              </a:ext>
            </a:extLst>
          </p:cNvPr>
          <p:cNvSpPr/>
          <p:nvPr/>
        </p:nvSpPr>
        <p:spPr>
          <a:xfrm>
            <a:off x="7818947" y="3001075"/>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0" name="Rectangle 9">
            <a:extLst>
              <a:ext uri="{FF2B5EF4-FFF2-40B4-BE49-F238E27FC236}">
                <a16:creationId xmlns:a16="http://schemas.microsoft.com/office/drawing/2014/main" id="{0739E183-CBB3-3248-B4B6-EDCE02F24101}"/>
              </a:ext>
            </a:extLst>
          </p:cNvPr>
          <p:cNvSpPr/>
          <p:nvPr/>
        </p:nvSpPr>
        <p:spPr>
          <a:xfrm>
            <a:off x="7052080" y="3242342"/>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1" name="Rectangle 10">
            <a:extLst>
              <a:ext uri="{FF2B5EF4-FFF2-40B4-BE49-F238E27FC236}">
                <a16:creationId xmlns:a16="http://schemas.microsoft.com/office/drawing/2014/main" id="{753FBAB8-1C15-8444-8611-78610E247419}"/>
              </a:ext>
            </a:extLst>
          </p:cNvPr>
          <p:cNvSpPr/>
          <p:nvPr/>
        </p:nvSpPr>
        <p:spPr>
          <a:xfrm>
            <a:off x="7307702" y="3242342"/>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2" name="Rectangle 11">
            <a:extLst>
              <a:ext uri="{FF2B5EF4-FFF2-40B4-BE49-F238E27FC236}">
                <a16:creationId xmlns:a16="http://schemas.microsoft.com/office/drawing/2014/main" id="{29BE9484-6B60-3643-A470-339A3E612D22}"/>
              </a:ext>
            </a:extLst>
          </p:cNvPr>
          <p:cNvSpPr/>
          <p:nvPr/>
        </p:nvSpPr>
        <p:spPr>
          <a:xfrm>
            <a:off x="7563324" y="3242342"/>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3" name="Rectangle 12">
            <a:extLst>
              <a:ext uri="{FF2B5EF4-FFF2-40B4-BE49-F238E27FC236}">
                <a16:creationId xmlns:a16="http://schemas.microsoft.com/office/drawing/2014/main" id="{56FF9241-5516-AF49-B996-C3A03D1F8A33}"/>
              </a:ext>
            </a:extLst>
          </p:cNvPr>
          <p:cNvSpPr/>
          <p:nvPr/>
        </p:nvSpPr>
        <p:spPr>
          <a:xfrm>
            <a:off x="7818947" y="3242342"/>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4" name="Rectangle 13">
            <a:extLst>
              <a:ext uri="{FF2B5EF4-FFF2-40B4-BE49-F238E27FC236}">
                <a16:creationId xmlns:a16="http://schemas.microsoft.com/office/drawing/2014/main" id="{EC44FDD0-31A7-E942-881B-D2697669895C}"/>
              </a:ext>
            </a:extLst>
          </p:cNvPr>
          <p:cNvSpPr/>
          <p:nvPr/>
        </p:nvSpPr>
        <p:spPr>
          <a:xfrm>
            <a:off x="7052080" y="3483611"/>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5" name="Rectangle 14">
            <a:extLst>
              <a:ext uri="{FF2B5EF4-FFF2-40B4-BE49-F238E27FC236}">
                <a16:creationId xmlns:a16="http://schemas.microsoft.com/office/drawing/2014/main" id="{5EF8B88C-DE90-EC4B-A93A-1045444AD99D}"/>
              </a:ext>
            </a:extLst>
          </p:cNvPr>
          <p:cNvSpPr/>
          <p:nvPr/>
        </p:nvSpPr>
        <p:spPr>
          <a:xfrm>
            <a:off x="7307702" y="3483611"/>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6" name="Rectangle 15">
            <a:extLst>
              <a:ext uri="{FF2B5EF4-FFF2-40B4-BE49-F238E27FC236}">
                <a16:creationId xmlns:a16="http://schemas.microsoft.com/office/drawing/2014/main" id="{C8BDF79E-0005-C448-BA9E-68B6882D8225}"/>
              </a:ext>
            </a:extLst>
          </p:cNvPr>
          <p:cNvSpPr/>
          <p:nvPr/>
        </p:nvSpPr>
        <p:spPr>
          <a:xfrm>
            <a:off x="7563324" y="3483611"/>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7" name="Rectangle 16">
            <a:extLst>
              <a:ext uri="{FF2B5EF4-FFF2-40B4-BE49-F238E27FC236}">
                <a16:creationId xmlns:a16="http://schemas.microsoft.com/office/drawing/2014/main" id="{FA61EF30-676B-0F46-A519-ACF0D7DF1628}"/>
              </a:ext>
            </a:extLst>
          </p:cNvPr>
          <p:cNvSpPr/>
          <p:nvPr/>
        </p:nvSpPr>
        <p:spPr>
          <a:xfrm>
            <a:off x="7818947" y="3483611"/>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8" name="Rectangle 17">
            <a:extLst>
              <a:ext uri="{FF2B5EF4-FFF2-40B4-BE49-F238E27FC236}">
                <a16:creationId xmlns:a16="http://schemas.microsoft.com/office/drawing/2014/main" id="{58865975-C3D8-1C48-A3EC-1F684E5B5826}"/>
              </a:ext>
            </a:extLst>
          </p:cNvPr>
          <p:cNvSpPr/>
          <p:nvPr/>
        </p:nvSpPr>
        <p:spPr>
          <a:xfrm>
            <a:off x="7052080" y="3724878"/>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9" name="Rectangle 18">
            <a:extLst>
              <a:ext uri="{FF2B5EF4-FFF2-40B4-BE49-F238E27FC236}">
                <a16:creationId xmlns:a16="http://schemas.microsoft.com/office/drawing/2014/main" id="{CD9D472C-8050-F540-BA12-3CCA067218B5}"/>
              </a:ext>
            </a:extLst>
          </p:cNvPr>
          <p:cNvSpPr/>
          <p:nvPr/>
        </p:nvSpPr>
        <p:spPr>
          <a:xfrm>
            <a:off x="7307702" y="3724878"/>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20" name="Rectangle 19">
            <a:extLst>
              <a:ext uri="{FF2B5EF4-FFF2-40B4-BE49-F238E27FC236}">
                <a16:creationId xmlns:a16="http://schemas.microsoft.com/office/drawing/2014/main" id="{F36DEADF-31FC-2E44-83B8-161DCCAB6680}"/>
              </a:ext>
            </a:extLst>
          </p:cNvPr>
          <p:cNvSpPr/>
          <p:nvPr/>
        </p:nvSpPr>
        <p:spPr>
          <a:xfrm>
            <a:off x="7563324" y="3724878"/>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21" name="Rectangle 20">
            <a:extLst>
              <a:ext uri="{FF2B5EF4-FFF2-40B4-BE49-F238E27FC236}">
                <a16:creationId xmlns:a16="http://schemas.microsoft.com/office/drawing/2014/main" id="{94A62A22-EF3F-5C4C-BDBA-D42855F4C911}"/>
              </a:ext>
            </a:extLst>
          </p:cNvPr>
          <p:cNvSpPr/>
          <p:nvPr/>
        </p:nvSpPr>
        <p:spPr>
          <a:xfrm>
            <a:off x="7818947" y="3724878"/>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23" name="Straight Arrow Connector 22">
            <a:extLst>
              <a:ext uri="{FF2B5EF4-FFF2-40B4-BE49-F238E27FC236}">
                <a16:creationId xmlns:a16="http://schemas.microsoft.com/office/drawing/2014/main" id="{E2DAB35F-B4E4-F348-843F-4705B03ED478}"/>
              </a:ext>
            </a:extLst>
          </p:cNvPr>
          <p:cNvCxnSpPr>
            <a:cxnSpLocks/>
          </p:cNvCxnSpPr>
          <p:nvPr/>
        </p:nvCxnSpPr>
        <p:spPr>
          <a:xfrm>
            <a:off x="8288099" y="3483611"/>
            <a:ext cx="176781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1FBEC796-9D37-DB49-93B3-27131B8C5779}"/>
              </a:ext>
            </a:extLst>
          </p:cNvPr>
          <p:cNvSpPr txBox="1"/>
          <p:nvPr/>
        </p:nvSpPr>
        <p:spPr>
          <a:xfrm>
            <a:off x="8192790" y="2892567"/>
            <a:ext cx="1961499" cy="497957"/>
          </a:xfrm>
          <a:prstGeom prst="rect">
            <a:avLst/>
          </a:prstGeom>
          <a:noFill/>
        </p:spPr>
        <p:txBody>
          <a:bodyPr wrap="none" rtlCol="0">
            <a:spAutoFit/>
          </a:bodyPr>
          <a:lstStyle/>
          <a:p>
            <a:r>
              <a:rPr lang="en-US" sz="2636" dirty="0"/>
              <a:t>vectorization</a:t>
            </a:r>
          </a:p>
        </p:txBody>
      </p:sp>
      <p:sp>
        <p:nvSpPr>
          <p:cNvPr id="26" name="Rectangle 25">
            <a:extLst>
              <a:ext uri="{FF2B5EF4-FFF2-40B4-BE49-F238E27FC236}">
                <a16:creationId xmlns:a16="http://schemas.microsoft.com/office/drawing/2014/main" id="{C347A0B9-E508-0C49-8593-54BB8D905482}"/>
              </a:ext>
            </a:extLst>
          </p:cNvPr>
          <p:cNvSpPr/>
          <p:nvPr/>
        </p:nvSpPr>
        <p:spPr>
          <a:xfrm>
            <a:off x="10301939" y="1542774"/>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27" name="Rectangle 26">
            <a:extLst>
              <a:ext uri="{FF2B5EF4-FFF2-40B4-BE49-F238E27FC236}">
                <a16:creationId xmlns:a16="http://schemas.microsoft.com/office/drawing/2014/main" id="{64CB2A0F-657C-7446-AE63-70EFE1A1622C}"/>
              </a:ext>
            </a:extLst>
          </p:cNvPr>
          <p:cNvSpPr/>
          <p:nvPr/>
        </p:nvSpPr>
        <p:spPr>
          <a:xfrm>
            <a:off x="10301939" y="1784041"/>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28" name="Rectangle 27">
            <a:extLst>
              <a:ext uri="{FF2B5EF4-FFF2-40B4-BE49-F238E27FC236}">
                <a16:creationId xmlns:a16="http://schemas.microsoft.com/office/drawing/2014/main" id="{805863EC-2D23-D24A-8057-481C8BB27531}"/>
              </a:ext>
            </a:extLst>
          </p:cNvPr>
          <p:cNvSpPr/>
          <p:nvPr/>
        </p:nvSpPr>
        <p:spPr>
          <a:xfrm>
            <a:off x="10301939" y="2025309"/>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29" name="Rectangle 28">
            <a:extLst>
              <a:ext uri="{FF2B5EF4-FFF2-40B4-BE49-F238E27FC236}">
                <a16:creationId xmlns:a16="http://schemas.microsoft.com/office/drawing/2014/main" id="{B27C0F4C-F518-FD46-A503-154C6B2A4F2A}"/>
              </a:ext>
            </a:extLst>
          </p:cNvPr>
          <p:cNvSpPr/>
          <p:nvPr/>
        </p:nvSpPr>
        <p:spPr>
          <a:xfrm>
            <a:off x="10301939" y="2266577"/>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0" name="Rectangle 29">
            <a:extLst>
              <a:ext uri="{FF2B5EF4-FFF2-40B4-BE49-F238E27FC236}">
                <a16:creationId xmlns:a16="http://schemas.microsoft.com/office/drawing/2014/main" id="{D45C2A24-4B30-8040-880C-C41CAE594A27}"/>
              </a:ext>
            </a:extLst>
          </p:cNvPr>
          <p:cNvSpPr/>
          <p:nvPr/>
        </p:nvSpPr>
        <p:spPr>
          <a:xfrm>
            <a:off x="10301939" y="2507649"/>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1" name="Rectangle 30">
            <a:extLst>
              <a:ext uri="{FF2B5EF4-FFF2-40B4-BE49-F238E27FC236}">
                <a16:creationId xmlns:a16="http://schemas.microsoft.com/office/drawing/2014/main" id="{F0DEFA65-A67A-3A49-92DB-67C0105B0012}"/>
              </a:ext>
            </a:extLst>
          </p:cNvPr>
          <p:cNvSpPr/>
          <p:nvPr/>
        </p:nvSpPr>
        <p:spPr>
          <a:xfrm>
            <a:off x="10301939" y="2748918"/>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2" name="Rectangle 31">
            <a:extLst>
              <a:ext uri="{FF2B5EF4-FFF2-40B4-BE49-F238E27FC236}">
                <a16:creationId xmlns:a16="http://schemas.microsoft.com/office/drawing/2014/main" id="{B424EF85-E5F1-DB4D-BE58-D59DB898AB6D}"/>
              </a:ext>
            </a:extLst>
          </p:cNvPr>
          <p:cNvSpPr/>
          <p:nvPr/>
        </p:nvSpPr>
        <p:spPr>
          <a:xfrm>
            <a:off x="10301939" y="2990185"/>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3" name="Rectangle 32">
            <a:extLst>
              <a:ext uri="{FF2B5EF4-FFF2-40B4-BE49-F238E27FC236}">
                <a16:creationId xmlns:a16="http://schemas.microsoft.com/office/drawing/2014/main" id="{3ECC85DB-97E0-5646-8E58-1D6072DC8918}"/>
              </a:ext>
            </a:extLst>
          </p:cNvPr>
          <p:cNvSpPr/>
          <p:nvPr/>
        </p:nvSpPr>
        <p:spPr>
          <a:xfrm>
            <a:off x="10301939" y="3231451"/>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4" name="Rectangle 33">
            <a:extLst>
              <a:ext uri="{FF2B5EF4-FFF2-40B4-BE49-F238E27FC236}">
                <a16:creationId xmlns:a16="http://schemas.microsoft.com/office/drawing/2014/main" id="{B1A40352-105E-CA47-B3B3-D91AA98E60CB}"/>
              </a:ext>
            </a:extLst>
          </p:cNvPr>
          <p:cNvSpPr/>
          <p:nvPr/>
        </p:nvSpPr>
        <p:spPr>
          <a:xfrm>
            <a:off x="10301939" y="3473021"/>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5" name="Rectangle 34">
            <a:extLst>
              <a:ext uri="{FF2B5EF4-FFF2-40B4-BE49-F238E27FC236}">
                <a16:creationId xmlns:a16="http://schemas.microsoft.com/office/drawing/2014/main" id="{4B567BFF-C005-D044-B7BF-8606EF61F28E}"/>
              </a:ext>
            </a:extLst>
          </p:cNvPr>
          <p:cNvSpPr/>
          <p:nvPr/>
        </p:nvSpPr>
        <p:spPr>
          <a:xfrm>
            <a:off x="10301939" y="3714289"/>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6" name="Rectangle 35">
            <a:extLst>
              <a:ext uri="{FF2B5EF4-FFF2-40B4-BE49-F238E27FC236}">
                <a16:creationId xmlns:a16="http://schemas.microsoft.com/office/drawing/2014/main" id="{4B423C49-5F0C-0042-9452-E8E7B14DCFCE}"/>
              </a:ext>
            </a:extLst>
          </p:cNvPr>
          <p:cNvSpPr/>
          <p:nvPr/>
        </p:nvSpPr>
        <p:spPr>
          <a:xfrm>
            <a:off x="10301939" y="3955555"/>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7" name="Rectangle 36">
            <a:extLst>
              <a:ext uri="{FF2B5EF4-FFF2-40B4-BE49-F238E27FC236}">
                <a16:creationId xmlns:a16="http://schemas.microsoft.com/office/drawing/2014/main" id="{4F517D57-670F-D14B-9192-40E729B22AE0}"/>
              </a:ext>
            </a:extLst>
          </p:cNvPr>
          <p:cNvSpPr/>
          <p:nvPr/>
        </p:nvSpPr>
        <p:spPr>
          <a:xfrm>
            <a:off x="10301939" y="4196825"/>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8" name="Rectangle 37">
            <a:extLst>
              <a:ext uri="{FF2B5EF4-FFF2-40B4-BE49-F238E27FC236}">
                <a16:creationId xmlns:a16="http://schemas.microsoft.com/office/drawing/2014/main" id="{0FD4D20F-F7F4-504A-BDAF-D9A08E540127}"/>
              </a:ext>
            </a:extLst>
          </p:cNvPr>
          <p:cNvSpPr/>
          <p:nvPr/>
        </p:nvSpPr>
        <p:spPr>
          <a:xfrm>
            <a:off x="10301939" y="4437897"/>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9" name="Rectangle 38">
            <a:extLst>
              <a:ext uri="{FF2B5EF4-FFF2-40B4-BE49-F238E27FC236}">
                <a16:creationId xmlns:a16="http://schemas.microsoft.com/office/drawing/2014/main" id="{4CC2D30C-AB98-3345-909E-11785A2F23D8}"/>
              </a:ext>
            </a:extLst>
          </p:cNvPr>
          <p:cNvSpPr/>
          <p:nvPr/>
        </p:nvSpPr>
        <p:spPr>
          <a:xfrm>
            <a:off x="10301939" y="4679165"/>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40" name="Rectangle 39">
            <a:extLst>
              <a:ext uri="{FF2B5EF4-FFF2-40B4-BE49-F238E27FC236}">
                <a16:creationId xmlns:a16="http://schemas.microsoft.com/office/drawing/2014/main" id="{68158F9F-782D-C243-A064-D58BB5C9AC76}"/>
              </a:ext>
            </a:extLst>
          </p:cNvPr>
          <p:cNvSpPr/>
          <p:nvPr/>
        </p:nvSpPr>
        <p:spPr>
          <a:xfrm>
            <a:off x="10301939" y="4920431"/>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41" name="Rectangle 40">
            <a:extLst>
              <a:ext uri="{FF2B5EF4-FFF2-40B4-BE49-F238E27FC236}">
                <a16:creationId xmlns:a16="http://schemas.microsoft.com/office/drawing/2014/main" id="{AC216189-5B93-CE4B-B488-E99AFAC7368C}"/>
              </a:ext>
            </a:extLst>
          </p:cNvPr>
          <p:cNvSpPr/>
          <p:nvPr/>
        </p:nvSpPr>
        <p:spPr>
          <a:xfrm>
            <a:off x="10301939" y="5161699"/>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Tree>
    <p:extLst>
      <p:ext uri="{BB962C8B-B14F-4D97-AF65-F5344CB8AC3E}">
        <p14:creationId xmlns:p14="http://schemas.microsoft.com/office/powerpoint/2010/main" val="4612878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4E1DC-97CC-074F-9541-014A40D96086}"/>
              </a:ext>
            </a:extLst>
          </p:cNvPr>
          <p:cNvSpPr>
            <a:spLocks noGrp="1"/>
          </p:cNvSpPr>
          <p:nvPr>
            <p:ph type="title"/>
          </p:nvPr>
        </p:nvSpPr>
        <p:spPr/>
        <p:txBody>
          <a:bodyPr>
            <a:normAutofit/>
          </a:bodyPr>
          <a:lstStyle/>
          <a:p>
            <a:r>
              <a:rPr lang="en-US" sz="4267" dirty="0"/>
              <a:t>Start With The Binary Case</a:t>
            </a:r>
          </a:p>
        </p:txBody>
      </p:sp>
      <p:sp>
        <p:nvSpPr>
          <p:cNvPr id="6" name="Text Placeholder 5">
            <a:extLst>
              <a:ext uri="{FF2B5EF4-FFF2-40B4-BE49-F238E27FC236}">
                <a16:creationId xmlns:a16="http://schemas.microsoft.com/office/drawing/2014/main" id="{C5B1A325-991A-7545-AFBA-F0B67373F43C}"/>
              </a:ext>
            </a:extLst>
          </p:cNvPr>
          <p:cNvSpPr>
            <a:spLocks noGrp="1"/>
          </p:cNvSpPr>
          <p:nvPr>
            <p:ph type="body" idx="1"/>
          </p:nvPr>
        </p:nvSpPr>
        <p:spPr/>
        <p:txBody>
          <a:bodyPr/>
          <a:lstStyle/>
          <a:p>
            <a:r>
              <a:rPr lang="en-US" dirty="0"/>
              <a:t>Zeros</a:t>
            </a:r>
          </a:p>
        </p:txBody>
      </p:sp>
      <p:sp>
        <p:nvSpPr>
          <p:cNvPr id="8" name="Text Placeholder 7">
            <a:extLst>
              <a:ext uri="{FF2B5EF4-FFF2-40B4-BE49-F238E27FC236}">
                <a16:creationId xmlns:a16="http://schemas.microsoft.com/office/drawing/2014/main" id="{F082F789-A0AA-B140-B3E6-ECB1706DAD61}"/>
              </a:ext>
            </a:extLst>
          </p:cNvPr>
          <p:cNvSpPr>
            <a:spLocks noGrp="1"/>
          </p:cNvSpPr>
          <p:nvPr>
            <p:ph type="body" sz="quarter" idx="3"/>
          </p:nvPr>
        </p:nvSpPr>
        <p:spPr/>
        <p:txBody>
          <a:bodyPr/>
          <a:lstStyle/>
          <a:p>
            <a:r>
              <a:rPr lang="en-US" dirty="0"/>
              <a:t>Ones</a:t>
            </a:r>
          </a:p>
        </p:txBody>
      </p:sp>
      <p:pic>
        <p:nvPicPr>
          <p:cNvPr id="11" name="Picture 10">
            <a:extLst>
              <a:ext uri="{FF2B5EF4-FFF2-40B4-BE49-F238E27FC236}">
                <a16:creationId xmlns:a16="http://schemas.microsoft.com/office/drawing/2014/main" id="{8AAC3611-4CF8-3144-BFCF-E5B985482771}"/>
              </a:ext>
            </a:extLst>
          </p:cNvPr>
          <p:cNvPicPr>
            <a:picLocks noChangeAspect="1"/>
          </p:cNvPicPr>
          <p:nvPr/>
        </p:nvPicPr>
        <p:blipFill>
          <a:blip r:embed="rId3"/>
          <a:stretch>
            <a:fillRect/>
          </a:stretch>
        </p:blipFill>
        <p:spPr>
          <a:xfrm>
            <a:off x="6330766" y="1923034"/>
            <a:ext cx="2285965" cy="2285965"/>
          </a:xfrm>
          <a:prstGeom prst="rect">
            <a:avLst/>
          </a:prstGeom>
        </p:spPr>
      </p:pic>
      <p:pic>
        <p:nvPicPr>
          <p:cNvPr id="13" name="Picture 12">
            <a:extLst>
              <a:ext uri="{FF2B5EF4-FFF2-40B4-BE49-F238E27FC236}">
                <a16:creationId xmlns:a16="http://schemas.microsoft.com/office/drawing/2014/main" id="{1927B666-4311-524E-A6FF-D95B18037652}"/>
              </a:ext>
            </a:extLst>
          </p:cNvPr>
          <p:cNvPicPr>
            <a:picLocks noChangeAspect="1"/>
          </p:cNvPicPr>
          <p:nvPr/>
        </p:nvPicPr>
        <p:blipFill>
          <a:blip r:embed="rId4"/>
          <a:stretch>
            <a:fillRect/>
          </a:stretch>
        </p:blipFill>
        <p:spPr>
          <a:xfrm>
            <a:off x="7721880" y="4060806"/>
            <a:ext cx="2325745" cy="2325745"/>
          </a:xfrm>
          <a:prstGeom prst="rect">
            <a:avLst/>
          </a:prstGeom>
        </p:spPr>
      </p:pic>
      <p:pic>
        <p:nvPicPr>
          <p:cNvPr id="15" name="Picture 14">
            <a:extLst>
              <a:ext uri="{FF2B5EF4-FFF2-40B4-BE49-F238E27FC236}">
                <a16:creationId xmlns:a16="http://schemas.microsoft.com/office/drawing/2014/main" id="{111C1AB7-83E3-0140-9B18-E59A6A0E04DF}"/>
              </a:ext>
            </a:extLst>
          </p:cNvPr>
          <p:cNvPicPr>
            <a:picLocks noChangeAspect="1"/>
          </p:cNvPicPr>
          <p:nvPr/>
        </p:nvPicPr>
        <p:blipFill>
          <a:blip r:embed="rId5"/>
          <a:stretch>
            <a:fillRect/>
          </a:stretch>
        </p:blipFill>
        <p:spPr>
          <a:xfrm>
            <a:off x="316983" y="3691563"/>
            <a:ext cx="2435664" cy="2435664"/>
          </a:xfrm>
          <a:prstGeom prst="rect">
            <a:avLst/>
          </a:prstGeom>
        </p:spPr>
      </p:pic>
      <p:pic>
        <p:nvPicPr>
          <p:cNvPr id="17" name="Picture 16">
            <a:extLst>
              <a:ext uri="{FF2B5EF4-FFF2-40B4-BE49-F238E27FC236}">
                <a16:creationId xmlns:a16="http://schemas.microsoft.com/office/drawing/2014/main" id="{BE8C289E-6739-E34B-8165-6BA86EA057AF}"/>
              </a:ext>
            </a:extLst>
          </p:cNvPr>
          <p:cNvPicPr>
            <a:picLocks noChangeAspect="1"/>
          </p:cNvPicPr>
          <p:nvPr/>
        </p:nvPicPr>
        <p:blipFill>
          <a:blip r:embed="rId6"/>
          <a:stretch>
            <a:fillRect/>
          </a:stretch>
        </p:blipFill>
        <p:spPr>
          <a:xfrm>
            <a:off x="1800101" y="1702351"/>
            <a:ext cx="2329763" cy="2329763"/>
          </a:xfrm>
          <a:prstGeom prst="rect">
            <a:avLst/>
          </a:prstGeom>
        </p:spPr>
      </p:pic>
      <p:pic>
        <p:nvPicPr>
          <p:cNvPr id="19" name="Picture 18">
            <a:extLst>
              <a:ext uri="{FF2B5EF4-FFF2-40B4-BE49-F238E27FC236}">
                <a16:creationId xmlns:a16="http://schemas.microsoft.com/office/drawing/2014/main" id="{CCC0ED04-90BE-0D4F-B554-9A47C90481E7}"/>
              </a:ext>
            </a:extLst>
          </p:cNvPr>
          <p:cNvPicPr>
            <a:picLocks noChangeAspect="1"/>
          </p:cNvPicPr>
          <p:nvPr/>
        </p:nvPicPr>
        <p:blipFill>
          <a:blip r:embed="rId7"/>
          <a:stretch>
            <a:fillRect/>
          </a:stretch>
        </p:blipFill>
        <p:spPr>
          <a:xfrm>
            <a:off x="8754234" y="1847563"/>
            <a:ext cx="2361437" cy="2361437"/>
          </a:xfrm>
          <a:prstGeom prst="rect">
            <a:avLst/>
          </a:prstGeom>
        </p:spPr>
      </p:pic>
      <p:pic>
        <p:nvPicPr>
          <p:cNvPr id="21" name="Picture 20">
            <a:extLst>
              <a:ext uri="{FF2B5EF4-FFF2-40B4-BE49-F238E27FC236}">
                <a16:creationId xmlns:a16="http://schemas.microsoft.com/office/drawing/2014/main" id="{A6F8AE66-9166-9C4F-8BE0-BB17E2092C32}"/>
              </a:ext>
            </a:extLst>
          </p:cNvPr>
          <p:cNvPicPr>
            <a:picLocks noChangeAspect="1"/>
          </p:cNvPicPr>
          <p:nvPr/>
        </p:nvPicPr>
        <p:blipFill>
          <a:blip r:embed="rId8"/>
          <a:stretch>
            <a:fillRect/>
          </a:stretch>
        </p:blipFill>
        <p:spPr>
          <a:xfrm>
            <a:off x="2846484" y="3891443"/>
            <a:ext cx="2376453" cy="2376453"/>
          </a:xfrm>
          <a:prstGeom prst="rect">
            <a:avLst/>
          </a:prstGeom>
        </p:spPr>
      </p:pic>
    </p:spTree>
    <p:extLst>
      <p:ext uri="{BB962C8B-B14F-4D97-AF65-F5344CB8AC3E}">
        <p14:creationId xmlns:p14="http://schemas.microsoft.com/office/powerpoint/2010/main" val="2745696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41E61-F254-1A4D-9754-659B2B8D480F}"/>
              </a:ext>
            </a:extLst>
          </p:cNvPr>
          <p:cNvSpPr>
            <a:spLocks noGrp="1"/>
          </p:cNvSpPr>
          <p:nvPr>
            <p:ph type="title"/>
          </p:nvPr>
        </p:nvSpPr>
        <p:spPr>
          <a:xfrm>
            <a:off x="238035" y="171742"/>
            <a:ext cx="5260623" cy="1143000"/>
          </a:xfrm>
        </p:spPr>
        <p:txBody>
          <a:bodyPr>
            <a:normAutofit/>
          </a:bodyPr>
          <a:lstStyle/>
          <a:p>
            <a:r>
              <a:rPr lang="en-US" sz="4267" dirty="0"/>
              <a:t>Learning on MNIST</a:t>
            </a:r>
          </a:p>
        </p:txBody>
      </p:sp>
      <p:sp>
        <p:nvSpPr>
          <p:cNvPr id="3" name="TextBox 2">
            <a:extLst>
              <a:ext uri="{FF2B5EF4-FFF2-40B4-BE49-F238E27FC236}">
                <a16:creationId xmlns:a16="http://schemas.microsoft.com/office/drawing/2014/main" id="{440BEBAC-643B-FF4B-B09B-D16B4AAEE370}"/>
              </a:ext>
            </a:extLst>
          </p:cNvPr>
          <p:cNvSpPr txBox="1"/>
          <p:nvPr/>
        </p:nvSpPr>
        <p:spPr>
          <a:xfrm>
            <a:off x="2902409" y="3045130"/>
            <a:ext cx="1448986" cy="497957"/>
          </a:xfrm>
          <a:prstGeom prst="rect">
            <a:avLst/>
          </a:prstGeom>
          <a:noFill/>
        </p:spPr>
        <p:txBody>
          <a:bodyPr wrap="none" rtlCol="0">
            <a:spAutoFit/>
          </a:bodyPr>
          <a:lstStyle/>
          <a:p>
            <a:r>
              <a:rPr lang="en-US" sz="2636" dirty="0" err="1"/>
              <a:t>Vectorize</a:t>
            </a:r>
            <a:endParaRPr lang="en-US" sz="2636" dirty="0"/>
          </a:p>
        </p:txBody>
      </p:sp>
      <p:sp>
        <p:nvSpPr>
          <p:cNvPr id="52" name="Left Brace 51">
            <a:extLst>
              <a:ext uri="{FF2B5EF4-FFF2-40B4-BE49-F238E27FC236}">
                <a16:creationId xmlns:a16="http://schemas.microsoft.com/office/drawing/2014/main" id="{E33066B2-0A7C-8A4E-AC35-E6F80161D0E4}"/>
              </a:ext>
            </a:extLst>
          </p:cNvPr>
          <p:cNvSpPr/>
          <p:nvPr/>
        </p:nvSpPr>
        <p:spPr>
          <a:xfrm rot="16200000">
            <a:off x="1285476" y="3297293"/>
            <a:ext cx="350344" cy="1846528"/>
          </a:xfrm>
          <a:prstGeom prst="leftBrace">
            <a:avLst>
              <a:gd name="adj1" fmla="val 8333"/>
              <a:gd name="adj2" fmla="val 16364"/>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53" name="TextBox 52">
            <a:extLst>
              <a:ext uri="{FF2B5EF4-FFF2-40B4-BE49-F238E27FC236}">
                <a16:creationId xmlns:a16="http://schemas.microsoft.com/office/drawing/2014/main" id="{B0F8ED1D-42C3-9141-AE77-27407422E154}"/>
              </a:ext>
            </a:extLst>
          </p:cNvPr>
          <p:cNvSpPr txBox="1"/>
          <p:nvPr/>
        </p:nvSpPr>
        <p:spPr>
          <a:xfrm>
            <a:off x="537384" y="4596179"/>
            <a:ext cx="2346238" cy="953210"/>
          </a:xfrm>
          <a:prstGeom prst="rect">
            <a:avLst/>
          </a:prstGeom>
          <a:noFill/>
        </p:spPr>
        <p:txBody>
          <a:bodyPr wrap="square" rtlCol="0">
            <a:spAutoFit/>
          </a:bodyPr>
          <a:lstStyle/>
          <a:p>
            <a:r>
              <a:rPr lang="en-US" sz="2797" dirty="0">
                <a:latin typeface="Times New Roman" panose="02020603050405020304" pitchFamily="18" charset="0"/>
                <a:cs typeface="Times New Roman" panose="02020603050405020304" pitchFamily="18" charset="0"/>
              </a:rPr>
              <a:t>Training set:</a:t>
            </a:r>
          </a:p>
          <a:p>
            <a:r>
              <a:rPr lang="en-US" sz="2797" dirty="0">
                <a:latin typeface="Times New Roman" panose="02020603050405020304" pitchFamily="18" charset="0"/>
                <a:cs typeface="Times New Roman" panose="02020603050405020304" pitchFamily="18" charset="0"/>
              </a:rPr>
              <a:t>28 x 28 images</a:t>
            </a:r>
          </a:p>
        </p:txBody>
      </p:sp>
      <p:sp>
        <p:nvSpPr>
          <p:cNvPr id="54" name="Right Arrow 53"/>
          <p:cNvSpPr/>
          <p:nvPr/>
        </p:nvSpPr>
        <p:spPr>
          <a:xfrm rot="705546">
            <a:off x="2949369" y="3757232"/>
            <a:ext cx="1355067" cy="708300"/>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5" name="Picture 94"/>
          <p:cNvPicPr>
            <a:picLocks noChangeAspect="1"/>
          </p:cNvPicPr>
          <p:nvPr/>
        </p:nvPicPr>
        <p:blipFill>
          <a:blip r:embed="rId3"/>
          <a:stretch>
            <a:fillRect/>
          </a:stretch>
        </p:blipFill>
        <p:spPr>
          <a:xfrm>
            <a:off x="4593987" y="1650699"/>
            <a:ext cx="3004026" cy="3226218"/>
          </a:xfrm>
          <a:prstGeom prst="rect">
            <a:avLst/>
          </a:prstGeom>
        </p:spPr>
      </p:pic>
      <p:pic>
        <p:nvPicPr>
          <p:cNvPr id="96" name="Picture 95">
            <a:extLst>
              <a:ext uri="{FF2B5EF4-FFF2-40B4-BE49-F238E27FC236}">
                <a16:creationId xmlns:a16="http://schemas.microsoft.com/office/drawing/2014/main" id="{111C1AB7-83E3-0140-9B18-E59A6A0E04DF}"/>
              </a:ext>
            </a:extLst>
          </p:cNvPr>
          <p:cNvPicPr>
            <a:picLocks noChangeAspect="1"/>
          </p:cNvPicPr>
          <p:nvPr/>
        </p:nvPicPr>
        <p:blipFill>
          <a:blip r:embed="rId4"/>
          <a:stretch>
            <a:fillRect/>
          </a:stretch>
        </p:blipFill>
        <p:spPr>
          <a:xfrm>
            <a:off x="992415" y="2776935"/>
            <a:ext cx="558825" cy="558825"/>
          </a:xfrm>
          <a:prstGeom prst="rect">
            <a:avLst/>
          </a:prstGeom>
        </p:spPr>
      </p:pic>
      <p:pic>
        <p:nvPicPr>
          <p:cNvPr id="97" name="Picture 96">
            <a:extLst>
              <a:ext uri="{FF2B5EF4-FFF2-40B4-BE49-F238E27FC236}">
                <a16:creationId xmlns:a16="http://schemas.microsoft.com/office/drawing/2014/main" id="{BE8C289E-6739-E34B-8165-6BA86EA057AF}"/>
              </a:ext>
            </a:extLst>
          </p:cNvPr>
          <p:cNvPicPr>
            <a:picLocks noChangeAspect="1"/>
          </p:cNvPicPr>
          <p:nvPr/>
        </p:nvPicPr>
        <p:blipFill>
          <a:blip r:embed="rId5"/>
          <a:stretch>
            <a:fillRect/>
          </a:stretch>
        </p:blipFill>
        <p:spPr>
          <a:xfrm>
            <a:off x="537384" y="2879603"/>
            <a:ext cx="534528" cy="534528"/>
          </a:xfrm>
          <a:prstGeom prst="rect">
            <a:avLst/>
          </a:prstGeom>
        </p:spPr>
      </p:pic>
      <p:pic>
        <p:nvPicPr>
          <p:cNvPr id="98" name="Picture 97">
            <a:extLst>
              <a:ext uri="{FF2B5EF4-FFF2-40B4-BE49-F238E27FC236}">
                <a16:creationId xmlns:a16="http://schemas.microsoft.com/office/drawing/2014/main" id="{A6F8AE66-9166-9C4F-8BE0-BB17E2092C32}"/>
              </a:ext>
            </a:extLst>
          </p:cNvPr>
          <p:cNvPicPr>
            <a:picLocks noChangeAspect="1"/>
          </p:cNvPicPr>
          <p:nvPr/>
        </p:nvPicPr>
        <p:blipFill>
          <a:blip r:embed="rId6"/>
          <a:stretch>
            <a:fillRect/>
          </a:stretch>
        </p:blipFill>
        <p:spPr>
          <a:xfrm>
            <a:off x="880014" y="3348618"/>
            <a:ext cx="545240" cy="545240"/>
          </a:xfrm>
          <a:prstGeom prst="rect">
            <a:avLst/>
          </a:prstGeom>
        </p:spPr>
      </p:pic>
      <p:pic>
        <p:nvPicPr>
          <p:cNvPr id="99" name="Picture 98">
            <a:extLst>
              <a:ext uri="{FF2B5EF4-FFF2-40B4-BE49-F238E27FC236}">
                <a16:creationId xmlns:a16="http://schemas.microsoft.com/office/drawing/2014/main" id="{8AAC3611-4CF8-3144-BFCF-E5B985482771}"/>
              </a:ext>
            </a:extLst>
          </p:cNvPr>
          <p:cNvPicPr>
            <a:picLocks noChangeAspect="1"/>
          </p:cNvPicPr>
          <p:nvPr/>
        </p:nvPicPr>
        <p:blipFill>
          <a:blip r:embed="rId7"/>
          <a:stretch>
            <a:fillRect/>
          </a:stretch>
        </p:blipFill>
        <p:spPr>
          <a:xfrm>
            <a:off x="1535511" y="2732931"/>
            <a:ext cx="570825" cy="570825"/>
          </a:xfrm>
          <a:prstGeom prst="rect">
            <a:avLst/>
          </a:prstGeom>
        </p:spPr>
      </p:pic>
      <p:pic>
        <p:nvPicPr>
          <p:cNvPr id="100" name="Picture 99">
            <a:extLst>
              <a:ext uri="{FF2B5EF4-FFF2-40B4-BE49-F238E27FC236}">
                <a16:creationId xmlns:a16="http://schemas.microsoft.com/office/drawing/2014/main" id="{1927B666-4311-524E-A6FF-D95B18037652}"/>
              </a:ext>
            </a:extLst>
          </p:cNvPr>
          <p:cNvPicPr>
            <a:picLocks noChangeAspect="1"/>
          </p:cNvPicPr>
          <p:nvPr/>
        </p:nvPicPr>
        <p:blipFill>
          <a:blip r:embed="rId8"/>
          <a:stretch>
            <a:fillRect/>
          </a:stretch>
        </p:blipFill>
        <p:spPr>
          <a:xfrm>
            <a:off x="1387516" y="3263808"/>
            <a:ext cx="580758" cy="580758"/>
          </a:xfrm>
          <a:prstGeom prst="rect">
            <a:avLst/>
          </a:prstGeom>
        </p:spPr>
      </p:pic>
      <p:pic>
        <p:nvPicPr>
          <p:cNvPr id="101" name="Picture 100">
            <a:extLst>
              <a:ext uri="{FF2B5EF4-FFF2-40B4-BE49-F238E27FC236}">
                <a16:creationId xmlns:a16="http://schemas.microsoft.com/office/drawing/2014/main" id="{CCC0ED04-90BE-0D4F-B554-9A47C90481E7}"/>
              </a:ext>
            </a:extLst>
          </p:cNvPr>
          <p:cNvPicPr>
            <a:picLocks noChangeAspect="1"/>
          </p:cNvPicPr>
          <p:nvPr/>
        </p:nvPicPr>
        <p:blipFill>
          <a:blip r:embed="rId9"/>
          <a:stretch>
            <a:fillRect/>
          </a:stretch>
        </p:blipFill>
        <p:spPr>
          <a:xfrm>
            <a:off x="1871301" y="3414131"/>
            <a:ext cx="589671" cy="589671"/>
          </a:xfrm>
          <a:prstGeom prst="rect">
            <a:avLst/>
          </a:prstGeom>
        </p:spPr>
      </p:pic>
      <p:pic>
        <p:nvPicPr>
          <p:cNvPr id="122" name="Picture 121"/>
          <p:cNvPicPr>
            <a:picLocks noChangeAspect="1"/>
          </p:cNvPicPr>
          <p:nvPr/>
        </p:nvPicPr>
        <p:blipFill>
          <a:blip r:embed="rId10"/>
          <a:stretch>
            <a:fillRect/>
          </a:stretch>
        </p:blipFill>
        <p:spPr>
          <a:xfrm>
            <a:off x="8768223" y="1646346"/>
            <a:ext cx="3021429" cy="3230571"/>
          </a:xfrm>
          <a:prstGeom prst="rect">
            <a:avLst/>
          </a:prstGeom>
        </p:spPr>
      </p:pic>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D347E554-4C8A-4CB2-9A3C-30721F03A32B}"/>
                  </a:ext>
                </a:extLst>
              </p:cNvPr>
              <p:cNvSpPr txBox="1"/>
              <p:nvPr/>
            </p:nvSpPr>
            <p:spPr>
              <a:xfrm>
                <a:off x="9426731" y="5067752"/>
                <a:ext cx="1643976" cy="307328"/>
              </a:xfrm>
              <a:prstGeom prst="rect">
                <a:avLst/>
              </a:prstGeom>
              <a:noFill/>
            </p:spPr>
            <p:txBody>
              <a:bodyPr wrap="none" lIns="0" tIns="0" rIns="0" bIns="0" rtlCol="0">
                <a:spAutoFit/>
              </a:bodyPr>
              <a:lstStyle/>
              <a:p>
                <a:pPr algn="ctr"/>
                <a14:m>
                  <m:oMath xmlns:m="http://schemas.openxmlformats.org/officeDocument/2006/math">
                    <m:r>
                      <a:rPr lang="en-US" sz="1997" b="0" i="1" smtClean="0">
                        <a:latin typeface="Cambria Math" panose="02040503050406030204" pitchFamily="18" charset="0"/>
                      </a:rPr>
                      <m:t>𝑏</m:t>
                    </m:r>
                    <m:r>
                      <a:rPr lang="en-US" sz="1997" b="0" i="1" smtClean="0">
                        <a:latin typeface="Cambria Math" panose="02040503050406030204" pitchFamily="18" charset="0"/>
                      </a:rPr>
                      <m:t>=(</m:t>
                    </m:r>
                    <m:sSub>
                      <m:sSubPr>
                        <m:ctrlPr>
                          <a:rPr lang="en-US" sz="1997" i="1">
                            <a:latin typeface="Cambria Math" panose="02040503050406030204" pitchFamily="18" charset="0"/>
                          </a:rPr>
                        </m:ctrlPr>
                      </m:sSubPr>
                      <m:e>
                        <m:r>
                          <a:rPr lang="en-US" sz="1997" i="1">
                            <a:latin typeface="Cambria Math" panose="02040503050406030204" pitchFamily="18" charset="0"/>
                          </a:rPr>
                          <m:t>𝑏</m:t>
                        </m:r>
                      </m:e>
                      <m:sub>
                        <m:r>
                          <a:rPr lang="en-US" sz="1997" b="0" i="1" smtClean="0">
                            <a:latin typeface="Cambria Math" panose="02040503050406030204" pitchFamily="18" charset="0"/>
                          </a:rPr>
                          <m:t>0</m:t>
                        </m:r>
                      </m:sub>
                    </m:sSub>
                    <m:r>
                      <a:rPr lang="en-US" sz="1997" i="1">
                        <a:latin typeface="Cambria Math" panose="02040503050406030204" pitchFamily="18" charset="0"/>
                      </a:rPr>
                      <m:t>,…</m:t>
                    </m:r>
                    <m:sSub>
                      <m:sSubPr>
                        <m:ctrlPr>
                          <a:rPr lang="en-US" sz="1997" i="1">
                            <a:latin typeface="Cambria Math" panose="02040503050406030204" pitchFamily="18" charset="0"/>
                          </a:rPr>
                        </m:ctrlPr>
                      </m:sSubPr>
                      <m:e>
                        <m:r>
                          <a:rPr lang="en-US" sz="1997" i="1">
                            <a:latin typeface="Cambria Math" panose="02040503050406030204" pitchFamily="18" charset="0"/>
                          </a:rPr>
                          <m:t>𝑏</m:t>
                        </m:r>
                      </m:e>
                      <m:sub>
                        <m:r>
                          <a:rPr lang="en-US" sz="1997" b="0" i="1" smtClean="0">
                            <a:latin typeface="Cambria Math" panose="02040503050406030204" pitchFamily="18" charset="0"/>
                          </a:rPr>
                          <m:t>𝑀</m:t>
                        </m:r>
                      </m:sub>
                    </m:sSub>
                    <m:r>
                      <a:rPr lang="en-US" sz="1997" i="1">
                        <a:latin typeface="Cambria Math" panose="02040503050406030204" pitchFamily="18" charset="0"/>
                      </a:rPr>
                      <m:t>)</m:t>
                    </m:r>
                  </m:oMath>
                </a14:m>
                <a:r>
                  <a:rPr lang="en-US" sz="1997" dirty="0"/>
                  <a:t> </a:t>
                </a:r>
              </a:p>
            </p:txBody>
          </p:sp>
        </mc:Choice>
        <mc:Fallback xmlns="">
          <p:sp>
            <p:nvSpPr>
              <p:cNvPr id="123" name="TextBox 122">
                <a:extLst>
                  <a:ext uri="{FF2B5EF4-FFF2-40B4-BE49-F238E27FC236}">
                    <a16:creationId xmlns:a16="http://schemas.microsoft.com/office/drawing/2014/main" id="{D347E554-4C8A-4CB2-9A3C-30721F03A32B}"/>
                  </a:ext>
                </a:extLst>
              </p:cNvPr>
              <p:cNvSpPr txBox="1">
                <a:spLocks noRot="1" noChangeAspect="1" noMove="1" noResize="1" noEditPoints="1" noAdjustHandles="1" noChangeArrowheads="1" noChangeShapeType="1" noTextEdit="1"/>
              </p:cNvSpPr>
              <p:nvPr/>
            </p:nvSpPr>
            <p:spPr>
              <a:xfrm>
                <a:off x="9426731" y="5067752"/>
                <a:ext cx="1643976" cy="307328"/>
              </a:xfrm>
              <a:prstGeom prst="rect">
                <a:avLst/>
              </a:prstGeom>
              <a:blipFill>
                <a:blip r:embed="rId11"/>
                <a:stretch>
                  <a:fillRect l="-4815" t="-1961" r="-3333" b="-33333"/>
                </a:stretch>
              </a:blipFill>
            </p:spPr>
            <p:txBody>
              <a:bodyPr/>
              <a:lstStyle/>
              <a:p>
                <a:r>
                  <a:rPr lang="en-US">
                    <a:noFill/>
                  </a:rPr>
                  <a:t> </a:t>
                </a:r>
              </a:p>
            </p:txBody>
          </p:sp>
        </mc:Fallback>
      </mc:AlternateContent>
      <p:sp>
        <p:nvSpPr>
          <p:cNvPr id="124" name="TextBox 123">
            <a:extLst>
              <a:ext uri="{FF2B5EF4-FFF2-40B4-BE49-F238E27FC236}">
                <a16:creationId xmlns:a16="http://schemas.microsoft.com/office/drawing/2014/main" id="{362E1761-117C-6945-B4A7-AF128D03FD5F}"/>
              </a:ext>
            </a:extLst>
          </p:cNvPr>
          <p:cNvSpPr txBox="1"/>
          <p:nvPr/>
        </p:nvSpPr>
        <p:spPr>
          <a:xfrm>
            <a:off x="3947944" y="5445780"/>
            <a:ext cx="4296112" cy="903581"/>
          </a:xfrm>
          <a:prstGeom prst="rect">
            <a:avLst/>
          </a:prstGeom>
          <a:noFill/>
        </p:spPr>
        <p:txBody>
          <a:bodyPr wrap="none" rtlCol="0">
            <a:spAutoFit/>
          </a:bodyPr>
          <a:lstStyle/>
          <a:p>
            <a:pPr algn="ctr"/>
            <a:r>
              <a:rPr lang="en-US" sz="2636" dirty="0"/>
              <a:t>Untrained Logistic Regression </a:t>
            </a:r>
          </a:p>
          <a:p>
            <a:pPr algn="ctr"/>
            <a:r>
              <a:rPr lang="en-US" sz="2636" dirty="0"/>
              <a:t>Model (or “Network”)</a:t>
            </a:r>
          </a:p>
        </p:txBody>
      </p:sp>
      <p:sp>
        <p:nvSpPr>
          <p:cNvPr id="125" name="TextBox 124">
            <a:extLst>
              <a:ext uri="{FF2B5EF4-FFF2-40B4-BE49-F238E27FC236}">
                <a16:creationId xmlns:a16="http://schemas.microsoft.com/office/drawing/2014/main" id="{BFEE604D-6E39-3C4A-BB31-1D217AA8F371}"/>
              </a:ext>
            </a:extLst>
          </p:cNvPr>
          <p:cNvSpPr txBox="1"/>
          <p:nvPr/>
        </p:nvSpPr>
        <p:spPr>
          <a:xfrm>
            <a:off x="8707786" y="5462234"/>
            <a:ext cx="3081866" cy="903581"/>
          </a:xfrm>
          <a:prstGeom prst="rect">
            <a:avLst/>
          </a:prstGeom>
          <a:noFill/>
        </p:spPr>
        <p:txBody>
          <a:bodyPr wrap="square" rtlCol="0">
            <a:spAutoFit/>
          </a:bodyPr>
          <a:lstStyle/>
          <a:p>
            <a:pPr algn="ctr"/>
            <a:r>
              <a:rPr lang="en-US" sz="2636" dirty="0"/>
              <a:t>Trained Model (with learned parameters)</a:t>
            </a:r>
          </a:p>
        </p:txBody>
      </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AB0E6F50-36DB-D942-97C3-7F75BF273DCC}"/>
                  </a:ext>
                </a:extLst>
              </p:cNvPr>
              <p:cNvSpPr txBox="1"/>
              <p:nvPr/>
            </p:nvSpPr>
            <p:spPr>
              <a:xfrm>
                <a:off x="3742298" y="5072150"/>
                <a:ext cx="4707404" cy="2706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solidFill>
                                <a:prstClr val="black"/>
                              </a:solidFill>
                              <a:latin typeface="Cambria Math" panose="02040503050406030204" pitchFamily="18" charset="0"/>
                              <a:cs typeface="Times New Roman" panose="02020603050405020304" pitchFamily="18" charset="0"/>
                            </a:rPr>
                          </m:ctrlPr>
                        </m:sSubPr>
                        <m:e>
                          <m:r>
                            <a:rPr lang="en-US" b="0" i="1" dirty="0" smtClean="0">
                              <a:solidFill>
                                <a:prstClr val="black"/>
                              </a:solidFill>
                              <a:latin typeface="Cambria Math" panose="02040503050406030204" pitchFamily="18" charset="0"/>
                              <a:cs typeface="Times New Roman" panose="02020603050405020304" pitchFamily="18" charset="0"/>
                            </a:rPr>
                            <m:t>𝑝</m:t>
                          </m:r>
                        </m:e>
                        <m:sub>
                          <m:r>
                            <a:rPr lang="en-US" b="0" i="1" dirty="0" smtClean="0">
                              <a:solidFill>
                                <a:prstClr val="black"/>
                              </a:solidFill>
                              <a:latin typeface="Cambria Math" panose="02040503050406030204" pitchFamily="18" charset="0"/>
                              <a:cs typeface="Times New Roman" panose="02020603050405020304" pitchFamily="18" charset="0"/>
                            </a:rPr>
                            <m:t>𝑖</m:t>
                          </m:r>
                        </m:sub>
                      </m:sSub>
                      <m:r>
                        <a:rPr lang="en-US" b="0" i="1" dirty="0" smtClean="0">
                          <a:solidFill>
                            <a:prstClr val="black"/>
                          </a:solidFill>
                          <a:latin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cs typeface="Times New Roman" panose="02020603050405020304" pitchFamily="18" charset="0"/>
                        </a:rPr>
                        <m:t>𝜎</m:t>
                      </m:r>
                      <m:r>
                        <a:rPr lang="en-US" b="0" i="1" dirty="0" smtClean="0">
                          <a:latin typeface="Cambria Math" panose="02040503050406030204" pitchFamily="18" charset="0"/>
                          <a:cs typeface="Times New Roman" panose="02020603050405020304" pitchFamily="18" charset="0"/>
                        </a:rPr>
                        <m:t>(</m:t>
                      </m:r>
                      <m:sSub>
                        <m:sSubPr>
                          <m:ctrlPr>
                            <a:rPr lang="en-US" b="0" i="1" dirty="0" smtClean="0">
                              <a:latin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cs typeface="Times New Roman" panose="02020603050405020304" pitchFamily="18" charset="0"/>
                            </a:rPr>
                            <m:t>𝑏</m:t>
                          </m:r>
                        </m:e>
                        <m:sub>
                          <m:r>
                            <a:rPr lang="en-US" b="0" i="1" dirty="0" smtClean="0">
                              <a:latin typeface="Cambria Math" panose="02040503050406030204" pitchFamily="18" charset="0"/>
                              <a:cs typeface="Times New Roman" panose="02020603050405020304" pitchFamily="18" charset="0"/>
                            </a:rPr>
                            <m:t>0</m:t>
                          </m:r>
                        </m:sub>
                      </m:sSub>
                      <m:r>
                        <a:rPr lang="en-US" b="0" i="1" dirty="0"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𝑀</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b="0" i="1" smtClean="0">
                              <a:latin typeface="Cambria Math" panose="02040503050406030204" pitchFamily="18" charset="0"/>
                            </a:rPr>
                            <m:t>𝑀</m:t>
                          </m:r>
                        </m:sub>
                      </m:sSub>
                      <m:r>
                        <a:rPr lang="en-US" b="0" i="1" smtClean="0">
                          <a:latin typeface="Cambria Math" panose="02040503050406030204" pitchFamily="18" charset="0"/>
                        </a:rPr>
                        <m:t>)</m:t>
                      </m:r>
                    </m:oMath>
                  </m:oMathPara>
                </a14:m>
                <a:endParaRPr lang="en-US" baseline="-25000" dirty="0"/>
              </a:p>
            </p:txBody>
          </p:sp>
        </mc:Choice>
        <mc:Fallback xmlns="">
          <p:sp>
            <p:nvSpPr>
              <p:cNvPr id="126" name="TextBox 125">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3742298" y="5072150"/>
                <a:ext cx="4707404" cy="270652"/>
              </a:xfrm>
              <a:prstGeom prst="rect">
                <a:avLst/>
              </a:prstGeom>
              <a:blipFill>
                <a:blip r:embed="rId12"/>
                <a:stretch>
                  <a:fillRect b="-40909"/>
                </a:stretch>
              </a:blipFill>
            </p:spPr>
            <p:txBody>
              <a:bodyPr/>
              <a:lstStyle/>
              <a:p>
                <a:r>
                  <a:rPr lang="en-US">
                    <a:noFill/>
                  </a:rPr>
                  <a:t> </a:t>
                </a:r>
              </a:p>
            </p:txBody>
          </p:sp>
        </mc:Fallback>
      </mc:AlternateContent>
    </p:spTree>
    <p:extLst>
      <p:ext uri="{BB962C8B-B14F-4D97-AF65-F5344CB8AC3E}">
        <p14:creationId xmlns:p14="http://schemas.microsoft.com/office/powerpoint/2010/main" val="2851175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BCF67-6705-6E4C-8E60-BA1B30AD5298}"/>
              </a:ext>
            </a:extLst>
          </p:cNvPr>
          <p:cNvSpPr>
            <a:spLocks noGrp="1"/>
          </p:cNvSpPr>
          <p:nvPr>
            <p:ph type="title"/>
          </p:nvPr>
        </p:nvSpPr>
        <p:spPr>
          <a:xfrm>
            <a:off x="615762" y="276592"/>
            <a:ext cx="4380959" cy="1160747"/>
          </a:xfrm>
        </p:spPr>
        <p:txBody>
          <a:bodyPr>
            <a:normAutofit fontScale="90000"/>
          </a:bodyPr>
          <a:lstStyle/>
          <a:p>
            <a:r>
              <a:rPr lang="en-US" dirty="0"/>
              <a:t>Machine Learning can surpass human performance</a:t>
            </a:r>
          </a:p>
        </p:txBody>
      </p:sp>
      <p:sp>
        <p:nvSpPr>
          <p:cNvPr id="4" name="Text Placeholder 3">
            <a:extLst>
              <a:ext uri="{FF2B5EF4-FFF2-40B4-BE49-F238E27FC236}">
                <a16:creationId xmlns:a16="http://schemas.microsoft.com/office/drawing/2014/main" id="{0E635B78-94A1-6A40-8872-88FF322DE020}"/>
              </a:ext>
            </a:extLst>
          </p:cNvPr>
          <p:cNvSpPr>
            <a:spLocks noGrp="1"/>
          </p:cNvSpPr>
          <p:nvPr>
            <p:ph type="body" sz="half" idx="2"/>
          </p:nvPr>
        </p:nvSpPr>
        <p:spPr>
          <a:xfrm>
            <a:off x="609602" y="1590805"/>
            <a:ext cx="4011084" cy="4535360"/>
          </a:xfrm>
        </p:spPr>
        <p:txBody>
          <a:bodyPr/>
          <a:lstStyle/>
          <a:p>
            <a:pPr marL="380562" indent="-380562">
              <a:buFont typeface="Arial" panose="020B0604020202020204" pitchFamily="34" charset="0"/>
              <a:buChar char="•"/>
            </a:pPr>
            <a:r>
              <a:rPr lang="en-US" dirty="0"/>
              <a:t>For ImageNet:</a:t>
            </a:r>
          </a:p>
          <a:p>
            <a:pPr marL="989463" lvl="1" indent="-380562">
              <a:buFont typeface="Arial" panose="020B0604020202020204" pitchFamily="34" charset="0"/>
              <a:buChar char="•"/>
            </a:pPr>
            <a:r>
              <a:rPr lang="en-US" dirty="0"/>
              <a:t>Deep Learning was a </a:t>
            </a:r>
            <a:r>
              <a:rPr lang="en-US" i="1" dirty="0"/>
              <a:t>huge</a:t>
            </a:r>
            <a:r>
              <a:rPr lang="en-US" dirty="0"/>
              <a:t> jump forward</a:t>
            </a:r>
          </a:p>
          <a:p>
            <a:pPr marL="989463" lvl="1" indent="-380562">
              <a:buFont typeface="Arial" panose="020B0604020202020204" pitchFamily="34" charset="0"/>
              <a:buChar char="•"/>
            </a:pPr>
            <a:r>
              <a:rPr lang="en-US" dirty="0"/>
              <a:t>State-of-the-art systems </a:t>
            </a:r>
            <a:r>
              <a:rPr lang="en-US" b="1" dirty="0"/>
              <a:t>significantly outperform humans</a:t>
            </a:r>
            <a:r>
              <a:rPr lang="en-US" dirty="0"/>
              <a:t> on the same task</a:t>
            </a:r>
          </a:p>
          <a:p>
            <a:pPr marL="380562" indent="-380562">
              <a:buFont typeface="Arial" panose="020B0604020202020204" pitchFamily="34" charset="0"/>
              <a:buChar char="•"/>
            </a:pPr>
            <a:endParaRPr lang="en-US" dirty="0"/>
          </a:p>
          <a:p>
            <a:pPr marL="380562" indent="-380562">
              <a:buFont typeface="Arial" panose="020B0604020202020204" pitchFamily="34" charset="0"/>
              <a:buChar char="•"/>
            </a:pPr>
            <a:r>
              <a:rPr lang="en-US" dirty="0"/>
              <a:t>These use “Convolutional Neural Networks,” which you will learn about in block 2</a:t>
            </a:r>
          </a:p>
        </p:txBody>
      </p:sp>
      <p:pic>
        <p:nvPicPr>
          <p:cNvPr id="9" name="Content Placeholder 8">
            <a:extLst>
              <a:ext uri="{FF2B5EF4-FFF2-40B4-BE49-F238E27FC236}">
                <a16:creationId xmlns:a16="http://schemas.microsoft.com/office/drawing/2014/main" id="{E27D0242-2B59-084A-905D-D4891A13B15B}"/>
              </a:ext>
            </a:extLst>
          </p:cNvPr>
          <p:cNvPicPr>
            <a:picLocks noGrp="1" noChangeAspect="1"/>
          </p:cNvPicPr>
          <p:nvPr>
            <p:ph idx="1"/>
          </p:nvPr>
        </p:nvPicPr>
        <p:blipFill>
          <a:blip r:embed="rId3"/>
          <a:stretch>
            <a:fillRect/>
          </a:stretch>
        </p:blipFill>
        <p:spPr>
          <a:xfrm>
            <a:off x="4757449" y="856967"/>
            <a:ext cx="6808017" cy="4538677"/>
          </a:xfrm>
        </p:spPr>
      </p:pic>
      <p:sp>
        <p:nvSpPr>
          <p:cNvPr id="10" name="TextBox 9">
            <a:extLst>
              <a:ext uri="{FF2B5EF4-FFF2-40B4-BE49-F238E27FC236}">
                <a16:creationId xmlns:a16="http://schemas.microsoft.com/office/drawing/2014/main" id="{35EABD2D-F5A3-DF44-99BD-CF8F64C32DF8}"/>
              </a:ext>
            </a:extLst>
          </p:cNvPr>
          <p:cNvSpPr txBox="1"/>
          <p:nvPr/>
        </p:nvSpPr>
        <p:spPr>
          <a:xfrm>
            <a:off x="5726133" y="986441"/>
            <a:ext cx="5061770" cy="420243"/>
          </a:xfrm>
          <a:prstGeom prst="rect">
            <a:avLst/>
          </a:prstGeom>
          <a:noFill/>
        </p:spPr>
        <p:txBody>
          <a:bodyPr wrap="none" rtlCol="0">
            <a:spAutoFit/>
          </a:bodyPr>
          <a:lstStyle/>
          <a:p>
            <a:r>
              <a:rPr lang="en-US" sz="2131" dirty="0"/>
              <a:t>Top Performing ImageNet Algorithm By Year</a:t>
            </a:r>
          </a:p>
        </p:txBody>
      </p:sp>
    </p:spTree>
    <p:extLst>
      <p:ext uri="{BB962C8B-B14F-4D97-AF65-F5344CB8AC3E}">
        <p14:creationId xmlns:p14="http://schemas.microsoft.com/office/powerpoint/2010/main" val="11050942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D02B4-BC9F-9D4C-B5FB-DC6D0039E523}"/>
              </a:ext>
            </a:extLst>
          </p:cNvPr>
          <p:cNvSpPr>
            <a:spLocks noGrp="1"/>
          </p:cNvSpPr>
          <p:nvPr>
            <p:ph type="title"/>
          </p:nvPr>
        </p:nvSpPr>
        <p:spPr/>
        <p:txBody>
          <a:bodyPr>
            <a:normAutofit/>
          </a:bodyPr>
          <a:lstStyle/>
          <a:p>
            <a:r>
              <a:rPr lang="en-US" sz="4267" dirty="0"/>
              <a:t>Zooming in on 0/1</a:t>
            </a:r>
          </a:p>
        </p:txBody>
      </p:sp>
      <p:pic>
        <p:nvPicPr>
          <p:cNvPr id="5" name="Picture 4">
            <a:extLst>
              <a:ext uri="{FF2B5EF4-FFF2-40B4-BE49-F238E27FC236}">
                <a16:creationId xmlns:a16="http://schemas.microsoft.com/office/drawing/2014/main" id="{16B3D945-37F3-D54A-95AB-B4A7CDBCEA96}"/>
              </a:ext>
            </a:extLst>
          </p:cNvPr>
          <p:cNvPicPr>
            <a:picLocks noChangeAspect="1"/>
          </p:cNvPicPr>
          <p:nvPr/>
        </p:nvPicPr>
        <p:blipFill>
          <a:blip r:embed="rId3"/>
          <a:stretch>
            <a:fillRect/>
          </a:stretch>
        </p:blipFill>
        <p:spPr>
          <a:xfrm>
            <a:off x="1813881" y="1729096"/>
            <a:ext cx="4077352" cy="407735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9B2340-F27B-414E-AB4E-89A6FFA4DA32}"/>
                  </a:ext>
                </a:extLst>
              </p:cNvPr>
              <p:cNvSpPr txBox="1"/>
              <p:nvPr/>
            </p:nvSpPr>
            <p:spPr>
              <a:xfrm>
                <a:off x="996977" y="3591728"/>
                <a:ext cx="10024235" cy="8302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795" i="1" smtClean="0">
                          <a:latin typeface="Cambria Math" panose="02040503050406030204" pitchFamily="18" charset="0"/>
                        </a:rPr>
                        <m:t>𝜎</m:t>
                      </m:r>
                      <m:d>
                        <m:dPr>
                          <m:ctrlPr>
                            <a:rPr lang="en-US" sz="4795" i="1">
                              <a:latin typeface="Cambria Math" panose="02040503050406030204" pitchFamily="18" charset="0"/>
                            </a:rPr>
                          </m:ctrlPr>
                        </m:dPr>
                        <m:e>
                          <m:r>
                            <a:rPr lang="en-US" sz="4795" i="1" smtClean="0">
                              <a:latin typeface="Cambria Math" panose="02040503050406030204" pitchFamily="18" charset="0"/>
                            </a:rPr>
                            <m:t>                         </m:t>
                          </m:r>
                          <m:r>
                            <a:rPr lang="en-US" sz="4795" b="0" i="1" smtClean="0">
                              <a:latin typeface="Cambria Math" panose="02040503050406030204" pitchFamily="18" charset="0"/>
                            </a:rPr>
                            <m:t>   </m:t>
                          </m:r>
                          <m:r>
                            <a:rPr lang="en-US" sz="4795" i="1" smtClean="0">
                              <a:latin typeface="Cambria Math" panose="02040503050406030204" pitchFamily="18" charset="0"/>
                            </a:rPr>
                            <m:t>                                    </m:t>
                          </m:r>
                        </m:e>
                      </m:d>
                    </m:oMath>
                  </m:oMathPara>
                </a14:m>
                <a:endParaRPr lang="en-US" sz="4795" dirty="0"/>
              </a:p>
            </p:txBody>
          </p:sp>
        </mc:Choice>
        <mc:Fallback xmlns="">
          <p:sp>
            <p:nvSpPr>
              <p:cNvPr id="6" name="TextBox 5">
                <a:extLst>
                  <a:ext uri="{FF2B5EF4-FFF2-40B4-BE49-F238E27FC236}">
                    <a16:creationId xmlns:a16="http://schemas.microsoft.com/office/drawing/2014/main" id="{569B2340-F27B-414E-AB4E-89A6FFA4DA32}"/>
                  </a:ext>
                </a:extLst>
              </p:cNvPr>
              <p:cNvSpPr txBox="1">
                <a:spLocks noRot="1" noChangeAspect="1" noMove="1" noResize="1" noEditPoints="1" noAdjustHandles="1" noChangeArrowheads="1" noChangeShapeType="1" noTextEdit="1"/>
              </p:cNvSpPr>
              <p:nvPr/>
            </p:nvSpPr>
            <p:spPr>
              <a:xfrm>
                <a:off x="996977" y="3591728"/>
                <a:ext cx="10024235" cy="830227"/>
              </a:xfrm>
              <a:prstGeom prst="rect">
                <a:avLst/>
              </a:prstGeom>
              <a:blipFill>
                <a:blip r:embed="rId4"/>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58D52515-0A78-1146-8EF3-6A8FBF6BA3EA}"/>
              </a:ext>
            </a:extLst>
          </p:cNvPr>
          <p:cNvPicPr>
            <a:picLocks noChangeAspect="1"/>
          </p:cNvPicPr>
          <p:nvPr/>
        </p:nvPicPr>
        <p:blipFill>
          <a:blip r:embed="rId5"/>
          <a:stretch>
            <a:fillRect/>
          </a:stretch>
        </p:blipFill>
        <p:spPr>
          <a:xfrm>
            <a:off x="5761907" y="1366215"/>
            <a:ext cx="4860549" cy="4860549"/>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5516771" y="3683675"/>
                <a:ext cx="748923"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rPr>
                        <m:t>⊙</m:t>
                      </m:r>
                    </m:oMath>
                  </m:oMathPara>
                </a14:m>
                <a:endParaRPr lang="en-US" sz="3600" dirty="0"/>
              </a:p>
            </p:txBody>
          </p:sp>
        </mc:Choice>
        <mc:Fallback xmlns="">
          <p:sp>
            <p:nvSpPr>
              <p:cNvPr id="3" name="Rectangle 2"/>
              <p:cNvSpPr>
                <a:spLocks noRot="1" noChangeAspect="1" noMove="1" noResize="1" noEditPoints="1" noAdjustHandles="1" noChangeArrowheads="1" noChangeShapeType="1" noTextEdit="1"/>
              </p:cNvSpPr>
              <p:nvPr/>
            </p:nvSpPr>
            <p:spPr>
              <a:xfrm>
                <a:off x="5516771" y="3683675"/>
                <a:ext cx="748923" cy="64633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246983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D02B4-BC9F-9D4C-B5FB-DC6D0039E523}"/>
              </a:ext>
            </a:extLst>
          </p:cNvPr>
          <p:cNvSpPr>
            <a:spLocks noGrp="1"/>
          </p:cNvSpPr>
          <p:nvPr>
            <p:ph type="title"/>
          </p:nvPr>
        </p:nvSpPr>
        <p:spPr/>
        <p:txBody>
          <a:bodyPr>
            <a:normAutofit/>
          </a:bodyPr>
          <a:lstStyle/>
          <a:p>
            <a:r>
              <a:rPr lang="en-US" sz="4267" dirty="0"/>
              <a:t>Zooming in on 0/1</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9B2340-F27B-414E-AB4E-89A6FFA4DA32}"/>
                  </a:ext>
                </a:extLst>
              </p:cNvPr>
              <p:cNvSpPr txBox="1"/>
              <p:nvPr/>
            </p:nvSpPr>
            <p:spPr>
              <a:xfrm>
                <a:off x="1902267" y="3602507"/>
                <a:ext cx="10024235" cy="8302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795" i="1">
                          <a:latin typeface="Cambria Math" panose="02040503050406030204" pitchFamily="18" charset="0"/>
                        </a:rPr>
                        <m:t>𝜎</m:t>
                      </m:r>
                      <m:d>
                        <m:dPr>
                          <m:ctrlPr>
                            <a:rPr lang="en-US" sz="4795" i="1">
                              <a:latin typeface="Cambria Math" panose="02040503050406030204" pitchFamily="18" charset="0"/>
                            </a:rPr>
                          </m:ctrlPr>
                        </m:dPr>
                        <m:e>
                          <m:r>
                            <a:rPr lang="en-US" sz="4795" i="1">
                              <a:latin typeface="Cambria Math" panose="02040503050406030204" pitchFamily="18" charset="0"/>
                            </a:rPr>
                            <m:t>                                   </m:t>
                          </m:r>
                        </m:e>
                      </m:d>
                      <m:r>
                        <a:rPr lang="en-US" sz="4795" i="1">
                          <a:latin typeface="Cambria Math" panose="02040503050406030204" pitchFamily="18" charset="0"/>
                        </a:rPr>
                        <m:t>=0.006</m:t>
                      </m:r>
                    </m:oMath>
                  </m:oMathPara>
                </a14:m>
                <a:endParaRPr lang="en-US" sz="4795" dirty="0"/>
              </a:p>
            </p:txBody>
          </p:sp>
        </mc:Choice>
        <mc:Fallback xmlns="">
          <p:sp>
            <p:nvSpPr>
              <p:cNvPr id="6" name="TextBox 5">
                <a:extLst>
                  <a:ext uri="{FF2B5EF4-FFF2-40B4-BE49-F238E27FC236}">
                    <a16:creationId xmlns:a16="http://schemas.microsoft.com/office/drawing/2014/main" id="{569B2340-F27B-414E-AB4E-89A6FFA4DA32}"/>
                  </a:ext>
                </a:extLst>
              </p:cNvPr>
              <p:cNvSpPr txBox="1">
                <a:spLocks noRot="1" noChangeAspect="1" noMove="1" noResize="1" noEditPoints="1" noAdjustHandles="1" noChangeArrowheads="1" noChangeShapeType="1" noTextEdit="1"/>
              </p:cNvSpPr>
              <p:nvPr/>
            </p:nvSpPr>
            <p:spPr>
              <a:xfrm>
                <a:off x="1902267" y="3602507"/>
                <a:ext cx="10024235" cy="830227"/>
              </a:xfrm>
              <a:prstGeom prst="rect">
                <a:avLst/>
              </a:prstGeom>
              <a:blipFill>
                <a:blip r:embed="rId3"/>
                <a:stretch>
                  <a:fillRect t="-1515" b="-2727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58D52515-0A78-1146-8EF3-6A8FBF6BA3EA}"/>
              </a:ext>
            </a:extLst>
          </p:cNvPr>
          <p:cNvPicPr>
            <a:picLocks noChangeAspect="1"/>
          </p:cNvPicPr>
          <p:nvPr/>
        </p:nvPicPr>
        <p:blipFill>
          <a:blip r:embed="rId4"/>
          <a:stretch>
            <a:fillRect/>
          </a:stretch>
        </p:blipFill>
        <p:spPr>
          <a:xfrm>
            <a:off x="3566562" y="1419898"/>
            <a:ext cx="4860549" cy="4860549"/>
          </a:xfrm>
          <a:prstGeom prst="rect">
            <a:avLst/>
          </a:prstGeom>
        </p:spPr>
      </p:pic>
      <p:pic>
        <p:nvPicPr>
          <p:cNvPr id="5" name="Picture 4">
            <a:extLst>
              <a:ext uri="{FF2B5EF4-FFF2-40B4-BE49-F238E27FC236}">
                <a16:creationId xmlns:a16="http://schemas.microsoft.com/office/drawing/2014/main" id="{16B3D945-37F3-D54A-95AB-B4A7CDBCEA96}"/>
              </a:ext>
            </a:extLst>
          </p:cNvPr>
          <p:cNvPicPr>
            <a:picLocks noChangeAspect="1"/>
          </p:cNvPicPr>
          <p:nvPr/>
        </p:nvPicPr>
        <p:blipFill>
          <a:blip r:embed="rId5"/>
          <a:stretch>
            <a:fillRect/>
          </a:stretch>
        </p:blipFill>
        <p:spPr>
          <a:xfrm>
            <a:off x="3609669" y="1811495"/>
            <a:ext cx="4077352" cy="4077352"/>
          </a:xfrm>
          <a:prstGeom prst="rect">
            <a:avLst/>
          </a:prstGeom>
        </p:spPr>
      </p:pic>
      <p:sp>
        <p:nvSpPr>
          <p:cNvPr id="3" name="TextBox 2">
            <a:extLst>
              <a:ext uri="{FF2B5EF4-FFF2-40B4-BE49-F238E27FC236}">
                <a16:creationId xmlns:a16="http://schemas.microsoft.com/office/drawing/2014/main" id="{FE41CEBA-17D0-7B44-A912-CF4663E8C0DB}"/>
              </a:ext>
            </a:extLst>
          </p:cNvPr>
          <p:cNvSpPr txBox="1"/>
          <p:nvPr/>
        </p:nvSpPr>
        <p:spPr>
          <a:xfrm>
            <a:off x="615761" y="2461058"/>
            <a:ext cx="2611741" cy="497957"/>
          </a:xfrm>
          <a:prstGeom prst="rect">
            <a:avLst/>
          </a:prstGeom>
          <a:noFill/>
        </p:spPr>
        <p:txBody>
          <a:bodyPr wrap="none" rtlCol="0">
            <a:spAutoFit/>
          </a:bodyPr>
          <a:lstStyle/>
          <a:p>
            <a:r>
              <a:rPr lang="en-US" sz="2636" dirty="0"/>
              <a:t>Negative Sections</a:t>
            </a:r>
          </a:p>
        </p:txBody>
      </p:sp>
      <p:cxnSp>
        <p:nvCxnSpPr>
          <p:cNvPr id="7" name="Straight Arrow Connector 6">
            <a:extLst>
              <a:ext uri="{FF2B5EF4-FFF2-40B4-BE49-F238E27FC236}">
                <a16:creationId xmlns:a16="http://schemas.microsoft.com/office/drawing/2014/main" id="{075D5ED4-4C89-574C-92D6-0C88FCC6C8B5}"/>
              </a:ext>
            </a:extLst>
          </p:cNvPr>
          <p:cNvCxnSpPr>
            <a:stCxn id="3" idx="3"/>
          </p:cNvCxnSpPr>
          <p:nvPr/>
        </p:nvCxnSpPr>
        <p:spPr>
          <a:xfrm>
            <a:off x="3227502" y="2710037"/>
            <a:ext cx="1499787" cy="75331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F5F0EE4-FBE8-E247-8CE6-7F96F0EFDD68}"/>
              </a:ext>
            </a:extLst>
          </p:cNvPr>
          <p:cNvCxnSpPr>
            <a:cxnSpLocks/>
          </p:cNvCxnSpPr>
          <p:nvPr/>
        </p:nvCxnSpPr>
        <p:spPr>
          <a:xfrm>
            <a:off x="3166970" y="2707003"/>
            <a:ext cx="3036804" cy="89550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3961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D02B4-BC9F-9D4C-B5FB-DC6D0039E523}"/>
              </a:ext>
            </a:extLst>
          </p:cNvPr>
          <p:cNvSpPr>
            <a:spLocks noGrp="1"/>
          </p:cNvSpPr>
          <p:nvPr>
            <p:ph type="title"/>
          </p:nvPr>
        </p:nvSpPr>
        <p:spPr/>
        <p:txBody>
          <a:bodyPr>
            <a:normAutofit/>
          </a:bodyPr>
          <a:lstStyle/>
          <a:p>
            <a:r>
              <a:rPr lang="en-US" sz="4267" dirty="0"/>
              <a:t>Zooming in on 0/1</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9B2340-F27B-414E-AB4E-89A6FFA4DA32}"/>
                  </a:ext>
                </a:extLst>
              </p:cNvPr>
              <p:cNvSpPr txBox="1"/>
              <p:nvPr/>
            </p:nvSpPr>
            <p:spPr>
              <a:xfrm>
                <a:off x="1708280" y="3613286"/>
                <a:ext cx="10024235" cy="8302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795" i="1">
                          <a:latin typeface="Cambria Math" panose="02040503050406030204" pitchFamily="18" charset="0"/>
                        </a:rPr>
                        <m:t>𝜎</m:t>
                      </m:r>
                      <m:d>
                        <m:dPr>
                          <m:ctrlPr>
                            <a:rPr lang="en-US" sz="4795" i="1">
                              <a:latin typeface="Cambria Math" panose="02040503050406030204" pitchFamily="18" charset="0"/>
                            </a:rPr>
                          </m:ctrlPr>
                        </m:dPr>
                        <m:e>
                          <m:r>
                            <a:rPr lang="en-US" sz="4795" i="1">
                              <a:latin typeface="Cambria Math" panose="02040503050406030204" pitchFamily="18" charset="0"/>
                            </a:rPr>
                            <m:t>                                    </m:t>
                          </m:r>
                        </m:e>
                      </m:d>
                      <m:r>
                        <a:rPr lang="en-US" sz="4795" i="1">
                          <a:latin typeface="Cambria Math" panose="02040503050406030204" pitchFamily="18" charset="0"/>
                        </a:rPr>
                        <m:t>=.991</m:t>
                      </m:r>
                    </m:oMath>
                  </m:oMathPara>
                </a14:m>
                <a:endParaRPr lang="en-US" sz="4795" dirty="0"/>
              </a:p>
            </p:txBody>
          </p:sp>
        </mc:Choice>
        <mc:Fallback xmlns="">
          <p:sp>
            <p:nvSpPr>
              <p:cNvPr id="6" name="TextBox 5">
                <a:extLst>
                  <a:ext uri="{FF2B5EF4-FFF2-40B4-BE49-F238E27FC236}">
                    <a16:creationId xmlns:a16="http://schemas.microsoft.com/office/drawing/2014/main" id="{569B2340-F27B-414E-AB4E-89A6FFA4DA32}"/>
                  </a:ext>
                </a:extLst>
              </p:cNvPr>
              <p:cNvSpPr txBox="1">
                <a:spLocks noRot="1" noChangeAspect="1" noMove="1" noResize="1" noEditPoints="1" noAdjustHandles="1" noChangeArrowheads="1" noChangeShapeType="1" noTextEdit="1"/>
              </p:cNvSpPr>
              <p:nvPr/>
            </p:nvSpPr>
            <p:spPr>
              <a:xfrm>
                <a:off x="1708280" y="3613286"/>
                <a:ext cx="10024235" cy="830227"/>
              </a:xfrm>
              <a:prstGeom prst="rect">
                <a:avLst/>
              </a:prstGeom>
              <a:blipFill>
                <a:blip r:embed="rId3"/>
                <a:stretch>
                  <a:fillRect t="-1515" b="-2727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58D52515-0A78-1146-8EF3-6A8FBF6BA3EA}"/>
              </a:ext>
            </a:extLst>
          </p:cNvPr>
          <p:cNvPicPr>
            <a:picLocks noChangeAspect="1"/>
          </p:cNvPicPr>
          <p:nvPr/>
        </p:nvPicPr>
        <p:blipFill>
          <a:blip r:embed="rId4"/>
          <a:stretch>
            <a:fillRect/>
          </a:stretch>
        </p:blipFill>
        <p:spPr>
          <a:xfrm>
            <a:off x="3566562" y="1419898"/>
            <a:ext cx="4860549" cy="4860549"/>
          </a:xfrm>
          <a:prstGeom prst="rect">
            <a:avLst/>
          </a:prstGeom>
        </p:spPr>
      </p:pic>
      <p:pic>
        <p:nvPicPr>
          <p:cNvPr id="5" name="Picture 4">
            <a:extLst>
              <a:ext uri="{FF2B5EF4-FFF2-40B4-BE49-F238E27FC236}">
                <a16:creationId xmlns:a16="http://schemas.microsoft.com/office/drawing/2014/main" id="{16B3D945-37F3-D54A-95AB-B4A7CDBCEA96}"/>
              </a:ext>
            </a:extLst>
          </p:cNvPr>
          <p:cNvPicPr>
            <a:picLocks noChangeAspect="1"/>
          </p:cNvPicPr>
          <p:nvPr/>
        </p:nvPicPr>
        <p:blipFill>
          <a:blip r:embed="rId5"/>
          <a:stretch>
            <a:fillRect/>
          </a:stretch>
        </p:blipFill>
        <p:spPr>
          <a:xfrm>
            <a:off x="3608135" y="1811495"/>
            <a:ext cx="4077352" cy="4077352"/>
          </a:xfrm>
          <a:prstGeom prst="rect">
            <a:avLst/>
          </a:prstGeom>
        </p:spPr>
      </p:pic>
      <p:cxnSp>
        <p:nvCxnSpPr>
          <p:cNvPr id="7" name="Straight Arrow Connector 6">
            <a:extLst>
              <a:ext uri="{FF2B5EF4-FFF2-40B4-BE49-F238E27FC236}">
                <a16:creationId xmlns:a16="http://schemas.microsoft.com/office/drawing/2014/main" id="{724073EB-D0AC-F04A-BFDD-5B8AF82DB089}"/>
              </a:ext>
            </a:extLst>
          </p:cNvPr>
          <p:cNvCxnSpPr>
            <a:cxnSpLocks/>
          </p:cNvCxnSpPr>
          <p:nvPr/>
        </p:nvCxnSpPr>
        <p:spPr>
          <a:xfrm>
            <a:off x="3315465" y="2978376"/>
            <a:ext cx="2177008" cy="63490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D0092228-EA8D-C54D-BEA2-8E157D527026}"/>
              </a:ext>
            </a:extLst>
          </p:cNvPr>
          <p:cNvSpPr txBox="1"/>
          <p:nvPr/>
        </p:nvSpPr>
        <p:spPr>
          <a:xfrm>
            <a:off x="737455" y="2729797"/>
            <a:ext cx="2337050" cy="497957"/>
          </a:xfrm>
          <a:prstGeom prst="rect">
            <a:avLst/>
          </a:prstGeom>
          <a:noFill/>
        </p:spPr>
        <p:txBody>
          <a:bodyPr wrap="none" rtlCol="0">
            <a:spAutoFit/>
          </a:bodyPr>
          <a:lstStyle/>
          <a:p>
            <a:r>
              <a:rPr lang="en-US" sz="2636" dirty="0"/>
              <a:t>Positive Section</a:t>
            </a:r>
          </a:p>
        </p:txBody>
      </p:sp>
    </p:spTree>
    <p:extLst>
      <p:ext uri="{BB962C8B-B14F-4D97-AF65-F5344CB8AC3E}">
        <p14:creationId xmlns:p14="http://schemas.microsoft.com/office/powerpoint/2010/main" val="1052094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D02B4-BC9F-9D4C-B5FB-DC6D0039E523}"/>
              </a:ext>
            </a:extLst>
          </p:cNvPr>
          <p:cNvSpPr>
            <a:spLocks noGrp="1"/>
          </p:cNvSpPr>
          <p:nvPr>
            <p:ph type="title"/>
          </p:nvPr>
        </p:nvSpPr>
        <p:spPr/>
        <p:txBody>
          <a:bodyPr>
            <a:normAutofit/>
          </a:bodyPr>
          <a:lstStyle/>
          <a:p>
            <a:r>
              <a:rPr lang="en-US" sz="4267" dirty="0"/>
              <a:t>Learned Weights for 0/1</a:t>
            </a:r>
          </a:p>
        </p:txBody>
      </p:sp>
      <p:pic>
        <p:nvPicPr>
          <p:cNvPr id="4" name="Picture 3">
            <a:extLst>
              <a:ext uri="{FF2B5EF4-FFF2-40B4-BE49-F238E27FC236}">
                <a16:creationId xmlns:a16="http://schemas.microsoft.com/office/drawing/2014/main" id="{306399CC-8AEC-A04A-AC5F-70C4F4914C1B}"/>
              </a:ext>
            </a:extLst>
          </p:cNvPr>
          <p:cNvPicPr>
            <a:picLocks noChangeAspect="1"/>
          </p:cNvPicPr>
          <p:nvPr/>
        </p:nvPicPr>
        <p:blipFill>
          <a:blip r:embed="rId3"/>
          <a:stretch>
            <a:fillRect/>
          </a:stretch>
        </p:blipFill>
        <p:spPr>
          <a:xfrm>
            <a:off x="1782236" y="4065243"/>
            <a:ext cx="2285965" cy="2285965"/>
          </a:xfrm>
          <a:prstGeom prst="rect">
            <a:avLst/>
          </a:prstGeom>
        </p:spPr>
      </p:pic>
      <p:pic>
        <p:nvPicPr>
          <p:cNvPr id="5" name="Picture 4">
            <a:extLst>
              <a:ext uri="{FF2B5EF4-FFF2-40B4-BE49-F238E27FC236}">
                <a16:creationId xmlns:a16="http://schemas.microsoft.com/office/drawing/2014/main" id="{16B3D945-37F3-D54A-95AB-B4A7CDBCEA96}"/>
              </a:ext>
            </a:extLst>
          </p:cNvPr>
          <p:cNvPicPr>
            <a:picLocks noChangeAspect="1"/>
          </p:cNvPicPr>
          <p:nvPr/>
        </p:nvPicPr>
        <p:blipFill>
          <a:blip r:embed="rId4"/>
          <a:stretch>
            <a:fillRect/>
          </a:stretch>
        </p:blipFill>
        <p:spPr>
          <a:xfrm>
            <a:off x="1738440" y="1419897"/>
            <a:ext cx="2329763" cy="232976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9B2340-F27B-414E-AB4E-89A6FFA4DA32}"/>
                  </a:ext>
                </a:extLst>
              </p:cNvPr>
              <p:cNvSpPr txBox="1"/>
              <p:nvPr/>
            </p:nvSpPr>
            <p:spPr>
              <a:xfrm>
                <a:off x="1158638" y="2315678"/>
                <a:ext cx="7955319" cy="584327"/>
              </a:xfrm>
              <a:prstGeom prst="rect">
                <a:avLst/>
              </a:prstGeom>
              <a:noFill/>
            </p:spPr>
            <p:txBody>
              <a:bodyPr wrap="none" rtlCol="0">
                <a:spAutoFit/>
              </a:bodyPr>
              <a:lstStyle/>
              <a:p>
                <a14:m>
                  <m:oMath xmlns:m="http://schemas.openxmlformats.org/officeDocument/2006/math">
                    <m:r>
                      <a:rPr lang="en-US" sz="3197" i="1" smtClean="0">
                        <a:latin typeface="Cambria Math" panose="02040503050406030204" pitchFamily="18" charset="0"/>
                      </a:rPr>
                      <m:t>𝜎</m:t>
                    </m:r>
                    <m:d>
                      <m:dPr>
                        <m:ctrlPr>
                          <a:rPr lang="en-US" sz="3197" i="1">
                            <a:latin typeface="Cambria Math" panose="02040503050406030204" pitchFamily="18" charset="0"/>
                          </a:rPr>
                        </m:ctrlPr>
                      </m:dPr>
                      <m:e>
                        <m:r>
                          <a:rPr lang="en-US" sz="3197" i="1">
                            <a:latin typeface="Cambria Math" panose="02040503050406030204" pitchFamily="18" charset="0"/>
                          </a:rPr>
                          <m:t>                            </m:t>
                        </m:r>
                        <m:r>
                          <a:rPr lang="en-US" sz="3197" b="0" i="1">
                            <a:latin typeface="Cambria Math" panose="02040503050406030204" pitchFamily="18" charset="0"/>
                          </a:rPr>
                          <m:t>   </m:t>
                        </m:r>
                        <m:r>
                          <a:rPr lang="en-US" sz="3197" i="1">
                            <a:latin typeface="Cambria Math" panose="02040503050406030204" pitchFamily="18" charset="0"/>
                          </a:rPr>
                          <m:t>                             </m:t>
                        </m:r>
                      </m:e>
                    </m:d>
                  </m:oMath>
                </a14:m>
                <a:r>
                  <a:rPr lang="en-US" sz="3197" dirty="0"/>
                  <a:t>   =      .006</a:t>
                </a:r>
              </a:p>
            </p:txBody>
          </p:sp>
        </mc:Choice>
        <mc:Fallback xmlns="">
          <p:sp>
            <p:nvSpPr>
              <p:cNvPr id="6" name="TextBox 5">
                <a:extLst>
                  <a:ext uri="{FF2B5EF4-FFF2-40B4-BE49-F238E27FC236}">
                    <a16:creationId xmlns:a16="http://schemas.microsoft.com/office/drawing/2014/main" id="{569B2340-F27B-414E-AB4E-89A6FFA4DA32}"/>
                  </a:ext>
                </a:extLst>
              </p:cNvPr>
              <p:cNvSpPr txBox="1">
                <a:spLocks noRot="1" noChangeAspect="1" noMove="1" noResize="1" noEditPoints="1" noAdjustHandles="1" noChangeArrowheads="1" noChangeShapeType="1" noTextEdit="1"/>
              </p:cNvSpPr>
              <p:nvPr/>
            </p:nvSpPr>
            <p:spPr>
              <a:xfrm>
                <a:off x="1158638" y="2315678"/>
                <a:ext cx="7955319" cy="584327"/>
              </a:xfrm>
              <a:prstGeom prst="rect">
                <a:avLst/>
              </a:prstGeom>
              <a:blipFill>
                <a:blip r:embed="rId5"/>
                <a:stretch>
                  <a:fillRect t="-12500" r="-766" b="-34375"/>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58D52515-0A78-1146-8EF3-6A8FBF6BA3EA}"/>
              </a:ext>
            </a:extLst>
          </p:cNvPr>
          <p:cNvPicPr>
            <a:picLocks noChangeAspect="1"/>
          </p:cNvPicPr>
          <p:nvPr/>
        </p:nvPicPr>
        <p:blipFill>
          <a:blip r:embed="rId6"/>
          <a:stretch>
            <a:fillRect/>
          </a:stretch>
        </p:blipFill>
        <p:spPr>
          <a:xfrm>
            <a:off x="4250577" y="1160055"/>
            <a:ext cx="2905188" cy="2905188"/>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B3C4F96-6F79-B047-BBD7-0E572E262170}"/>
                  </a:ext>
                </a:extLst>
              </p:cNvPr>
              <p:cNvSpPr txBox="1"/>
              <p:nvPr/>
            </p:nvSpPr>
            <p:spPr>
              <a:xfrm>
                <a:off x="1158638" y="4905283"/>
                <a:ext cx="7955319" cy="584327"/>
              </a:xfrm>
              <a:prstGeom prst="rect">
                <a:avLst/>
              </a:prstGeom>
              <a:noFill/>
            </p:spPr>
            <p:txBody>
              <a:bodyPr wrap="none" rtlCol="0">
                <a:spAutoFit/>
              </a:bodyPr>
              <a:lstStyle/>
              <a:p>
                <a14:m>
                  <m:oMath xmlns:m="http://schemas.openxmlformats.org/officeDocument/2006/math">
                    <m:r>
                      <a:rPr lang="en-US" sz="3197" i="1" smtClean="0">
                        <a:latin typeface="Cambria Math" panose="02040503050406030204" pitchFamily="18" charset="0"/>
                      </a:rPr>
                      <m:t>𝜎</m:t>
                    </m:r>
                    <m:d>
                      <m:dPr>
                        <m:ctrlPr>
                          <a:rPr lang="en-US" sz="3197" i="1">
                            <a:latin typeface="Cambria Math" panose="02040503050406030204" pitchFamily="18" charset="0"/>
                          </a:rPr>
                        </m:ctrlPr>
                      </m:dPr>
                      <m:e>
                        <m:r>
                          <a:rPr lang="en-US" sz="3197" i="1">
                            <a:latin typeface="Cambria Math" panose="02040503050406030204" pitchFamily="18" charset="0"/>
                          </a:rPr>
                          <m:t>                            </m:t>
                        </m:r>
                        <m:r>
                          <a:rPr lang="en-US" sz="3197" b="0" i="1">
                            <a:latin typeface="Cambria Math" panose="02040503050406030204" pitchFamily="18" charset="0"/>
                          </a:rPr>
                          <m:t>   </m:t>
                        </m:r>
                        <m:r>
                          <a:rPr lang="en-US" sz="3197" i="1">
                            <a:latin typeface="Cambria Math" panose="02040503050406030204" pitchFamily="18" charset="0"/>
                          </a:rPr>
                          <m:t>                             </m:t>
                        </m:r>
                      </m:e>
                    </m:d>
                  </m:oMath>
                </a14:m>
                <a:r>
                  <a:rPr lang="en-US" sz="3197" dirty="0"/>
                  <a:t>   =      .991</a:t>
                </a:r>
              </a:p>
            </p:txBody>
          </p:sp>
        </mc:Choice>
        <mc:Fallback xmlns="">
          <p:sp>
            <p:nvSpPr>
              <p:cNvPr id="11" name="TextBox 10">
                <a:extLst>
                  <a:ext uri="{FF2B5EF4-FFF2-40B4-BE49-F238E27FC236}">
                    <a16:creationId xmlns:a16="http://schemas.microsoft.com/office/drawing/2014/main" id="{EB3C4F96-6F79-B047-BBD7-0E572E262170}"/>
                  </a:ext>
                </a:extLst>
              </p:cNvPr>
              <p:cNvSpPr txBox="1">
                <a:spLocks noRot="1" noChangeAspect="1" noMove="1" noResize="1" noEditPoints="1" noAdjustHandles="1" noChangeArrowheads="1" noChangeShapeType="1" noTextEdit="1"/>
              </p:cNvSpPr>
              <p:nvPr/>
            </p:nvSpPr>
            <p:spPr>
              <a:xfrm>
                <a:off x="1158638" y="4905283"/>
                <a:ext cx="7955319" cy="584327"/>
              </a:xfrm>
              <a:prstGeom prst="rect">
                <a:avLst/>
              </a:prstGeom>
              <a:blipFill>
                <a:blip r:embed="rId7"/>
                <a:stretch>
                  <a:fillRect t="-12500" r="-766" b="-34375"/>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2D535CDB-30F5-E641-AAC3-26ABFEA733FF}"/>
              </a:ext>
            </a:extLst>
          </p:cNvPr>
          <p:cNvPicPr>
            <a:picLocks noChangeAspect="1"/>
          </p:cNvPicPr>
          <p:nvPr/>
        </p:nvPicPr>
        <p:blipFill>
          <a:blip r:embed="rId6"/>
          <a:stretch>
            <a:fillRect/>
          </a:stretch>
        </p:blipFill>
        <p:spPr>
          <a:xfrm>
            <a:off x="4250577" y="3749661"/>
            <a:ext cx="2905188" cy="2905188"/>
          </a:xfrm>
          <a:prstGeom prst="rect">
            <a:avLst/>
          </a:prstGeom>
        </p:spPr>
      </p:pic>
      <p:sp>
        <p:nvSpPr>
          <p:cNvPr id="13" name="TextBox 12">
            <a:extLst>
              <a:ext uri="{FF2B5EF4-FFF2-40B4-BE49-F238E27FC236}">
                <a16:creationId xmlns:a16="http://schemas.microsoft.com/office/drawing/2014/main" id="{D3BACE9B-1EBD-8948-9B0B-27CC5CB355B1}"/>
              </a:ext>
            </a:extLst>
          </p:cNvPr>
          <p:cNvSpPr txBox="1"/>
          <p:nvPr/>
        </p:nvSpPr>
        <p:spPr>
          <a:xfrm>
            <a:off x="9405117" y="1904350"/>
            <a:ext cx="2347628" cy="1714828"/>
          </a:xfrm>
          <a:prstGeom prst="rect">
            <a:avLst/>
          </a:prstGeom>
          <a:noFill/>
        </p:spPr>
        <p:txBody>
          <a:bodyPr wrap="square" rtlCol="0">
            <a:spAutoFit/>
          </a:bodyPr>
          <a:lstStyle/>
          <a:p>
            <a:r>
              <a:rPr lang="en-US" sz="2636" dirty="0"/>
              <a:t>We think that this is a “zero” (.6% chance it is a “one”)</a:t>
            </a:r>
          </a:p>
        </p:txBody>
      </p:sp>
      <p:sp>
        <p:nvSpPr>
          <p:cNvPr id="14" name="TextBox 13">
            <a:extLst>
              <a:ext uri="{FF2B5EF4-FFF2-40B4-BE49-F238E27FC236}">
                <a16:creationId xmlns:a16="http://schemas.microsoft.com/office/drawing/2014/main" id="{C3AFAD94-5A35-A74B-ADA1-6B0D23D1FE75}"/>
              </a:ext>
            </a:extLst>
          </p:cNvPr>
          <p:cNvSpPr txBox="1"/>
          <p:nvPr/>
        </p:nvSpPr>
        <p:spPr>
          <a:xfrm>
            <a:off x="9343543" y="4308222"/>
            <a:ext cx="2347628" cy="1714828"/>
          </a:xfrm>
          <a:prstGeom prst="rect">
            <a:avLst/>
          </a:prstGeom>
          <a:noFill/>
        </p:spPr>
        <p:txBody>
          <a:bodyPr wrap="square" rtlCol="0">
            <a:spAutoFit/>
          </a:bodyPr>
          <a:lstStyle/>
          <a:p>
            <a:r>
              <a:rPr lang="en-US" sz="2636" dirty="0"/>
              <a:t>We think that this is </a:t>
            </a:r>
            <a:r>
              <a:rPr lang="en-US" sz="2636"/>
              <a:t>a “one” </a:t>
            </a:r>
            <a:r>
              <a:rPr lang="en-US" sz="2636" dirty="0"/>
              <a:t>(99.1% chance it is </a:t>
            </a:r>
            <a:r>
              <a:rPr lang="en-US" sz="2636"/>
              <a:t>a “one”)</a:t>
            </a:r>
            <a:endParaRPr lang="en-US" sz="2636" dirty="0"/>
          </a:p>
        </p:txBody>
      </p:sp>
      <mc:AlternateContent xmlns:mc="http://schemas.openxmlformats.org/markup-compatibility/2006" xmlns:a14="http://schemas.microsoft.com/office/drawing/2010/main">
        <mc:Choice Requires="a14">
          <p:sp>
            <p:nvSpPr>
              <p:cNvPr id="15" name="Rectangle 14"/>
              <p:cNvSpPr/>
              <p:nvPr/>
            </p:nvSpPr>
            <p:spPr>
              <a:xfrm>
                <a:off x="3933899" y="2377008"/>
                <a:ext cx="55976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oMath>
                  </m:oMathPara>
                </a14:m>
                <a:endParaRPr lang="en-US" sz="2400" dirty="0"/>
              </a:p>
            </p:txBody>
          </p:sp>
        </mc:Choice>
        <mc:Fallback xmlns="">
          <p:sp>
            <p:nvSpPr>
              <p:cNvPr id="15" name="Rectangle 14"/>
              <p:cNvSpPr>
                <a:spLocks noRot="1" noChangeAspect="1" noMove="1" noResize="1" noEditPoints="1" noAdjustHandles="1" noChangeArrowheads="1" noChangeShapeType="1" noTextEdit="1"/>
              </p:cNvSpPr>
              <p:nvPr/>
            </p:nvSpPr>
            <p:spPr>
              <a:xfrm>
                <a:off x="3933899" y="2377008"/>
                <a:ext cx="559769" cy="461665"/>
              </a:xfrm>
              <a:prstGeom prst="rect">
                <a:avLst/>
              </a:prstGeom>
              <a:blipFill>
                <a:blip r:embed="rId8"/>
                <a:stretch>
                  <a:fillRect r="-1087"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3933898" y="4966613"/>
                <a:ext cx="55976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oMath>
                  </m:oMathPara>
                </a14:m>
                <a:endParaRPr lang="en-US" sz="2400" dirty="0"/>
              </a:p>
            </p:txBody>
          </p:sp>
        </mc:Choice>
        <mc:Fallback xmlns="">
          <p:sp>
            <p:nvSpPr>
              <p:cNvPr id="16" name="Rectangle 15"/>
              <p:cNvSpPr>
                <a:spLocks noRot="1" noChangeAspect="1" noMove="1" noResize="1" noEditPoints="1" noAdjustHandles="1" noChangeArrowheads="1" noChangeShapeType="1" noTextEdit="1"/>
              </p:cNvSpPr>
              <p:nvPr/>
            </p:nvSpPr>
            <p:spPr>
              <a:xfrm>
                <a:off x="3933898" y="4966613"/>
                <a:ext cx="559769" cy="461665"/>
              </a:xfrm>
              <a:prstGeom prst="rect">
                <a:avLst/>
              </a:prstGeom>
              <a:blipFill>
                <a:blip r:embed="rId9"/>
                <a:stretch>
                  <a:fillRect r="-1087" b="-10667"/>
                </a:stretch>
              </a:blipFill>
            </p:spPr>
            <p:txBody>
              <a:bodyPr/>
              <a:lstStyle/>
              <a:p>
                <a:r>
                  <a:rPr lang="en-US">
                    <a:noFill/>
                  </a:rPr>
                  <a:t> </a:t>
                </a:r>
              </a:p>
            </p:txBody>
          </p:sp>
        </mc:Fallback>
      </mc:AlternateContent>
    </p:spTree>
    <p:extLst>
      <p:ext uri="{BB962C8B-B14F-4D97-AF65-F5344CB8AC3E}">
        <p14:creationId xmlns:p14="http://schemas.microsoft.com/office/powerpoint/2010/main" val="8775712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B6067-957A-1244-A60E-8E643709B4DC}"/>
              </a:ext>
            </a:extLst>
          </p:cNvPr>
          <p:cNvSpPr>
            <a:spLocks noGrp="1"/>
          </p:cNvSpPr>
          <p:nvPr>
            <p:ph type="title"/>
          </p:nvPr>
        </p:nvSpPr>
        <p:spPr/>
        <p:txBody>
          <a:bodyPr>
            <a:normAutofit/>
          </a:bodyPr>
          <a:lstStyle/>
          <a:p>
            <a:r>
              <a:rPr lang="en-US" sz="4000" dirty="0"/>
              <a:t>Generalizing Logistic Regression</a:t>
            </a:r>
          </a:p>
        </p:txBody>
      </p:sp>
      <p:sp>
        <p:nvSpPr>
          <p:cNvPr id="3" name="Text Placeholder 2">
            <a:extLst>
              <a:ext uri="{FF2B5EF4-FFF2-40B4-BE49-F238E27FC236}">
                <a16:creationId xmlns:a16="http://schemas.microsoft.com/office/drawing/2014/main" id="{38660DF9-6F75-BE45-B962-8A3BC5CF1DC1}"/>
              </a:ext>
            </a:extLst>
          </p:cNvPr>
          <p:cNvSpPr>
            <a:spLocks noGrp="1"/>
          </p:cNvSpPr>
          <p:nvPr>
            <p:ph type="body" idx="1"/>
          </p:nvPr>
        </p:nvSpPr>
        <p:spPr/>
        <p:txBody>
          <a:bodyPr/>
          <a:lstStyle/>
          <a:p>
            <a:r>
              <a:rPr lang="en-US" dirty="0"/>
              <a:t>From Shallow to Deep Learning</a:t>
            </a:r>
          </a:p>
        </p:txBody>
      </p:sp>
    </p:spTree>
    <p:extLst>
      <p:ext uri="{BB962C8B-B14F-4D97-AF65-F5344CB8AC3E}">
        <p14:creationId xmlns:p14="http://schemas.microsoft.com/office/powerpoint/2010/main" val="20268689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C6106-596E-3740-B236-AC8C2E8A9E63}"/>
              </a:ext>
            </a:extLst>
          </p:cNvPr>
          <p:cNvSpPr>
            <a:spLocks noGrp="1"/>
          </p:cNvSpPr>
          <p:nvPr>
            <p:ph type="title"/>
          </p:nvPr>
        </p:nvSpPr>
        <p:spPr/>
        <p:txBody>
          <a:bodyPr>
            <a:normAutofit/>
          </a:bodyPr>
          <a:lstStyle/>
          <a:p>
            <a:r>
              <a:rPr lang="en-US" sz="4267" dirty="0"/>
              <a:t>Logistic Regression is a “Linear” Classifier</a:t>
            </a:r>
          </a:p>
        </p:txBody>
      </p:sp>
      <p:sp>
        <p:nvSpPr>
          <p:cNvPr id="3" name="Content Placeholder 2">
            <a:extLst>
              <a:ext uri="{FF2B5EF4-FFF2-40B4-BE49-F238E27FC236}">
                <a16:creationId xmlns:a16="http://schemas.microsoft.com/office/drawing/2014/main" id="{A48073C5-71D4-FE46-92C1-2DBCB3904646}"/>
              </a:ext>
            </a:extLst>
          </p:cNvPr>
          <p:cNvSpPr>
            <a:spLocks noGrp="1"/>
          </p:cNvSpPr>
          <p:nvPr>
            <p:ph sz="half" idx="1"/>
          </p:nvPr>
        </p:nvSpPr>
        <p:spPr>
          <a:xfrm>
            <a:off x="615758" y="2221204"/>
            <a:ext cx="5378757" cy="3390265"/>
          </a:xfrm>
        </p:spPr>
        <p:txBody>
          <a:bodyPr>
            <a:normAutofit/>
          </a:bodyPr>
          <a:lstStyle/>
          <a:p>
            <a:r>
              <a:rPr lang="en-US" dirty="0">
                <a:solidFill>
                  <a:schemeClr val="tx1"/>
                </a:solidFill>
              </a:rPr>
              <a:t>A “generalized linear model”</a:t>
            </a:r>
          </a:p>
          <a:p>
            <a:endParaRPr lang="en-US" dirty="0">
              <a:solidFill>
                <a:schemeClr val="tx1"/>
              </a:solidFill>
            </a:endParaRPr>
          </a:p>
          <a:p>
            <a:r>
              <a:rPr lang="en-US" dirty="0">
                <a:solidFill>
                  <a:schemeClr val="tx1"/>
                </a:solidFill>
              </a:rPr>
              <a:t>Can only split data by linear trends</a:t>
            </a:r>
          </a:p>
        </p:txBody>
      </p:sp>
      <p:pic>
        <p:nvPicPr>
          <p:cNvPr id="6" name="Content Placeholder 7">
            <a:extLst>
              <a:ext uri="{FF2B5EF4-FFF2-40B4-BE49-F238E27FC236}">
                <a16:creationId xmlns:a16="http://schemas.microsoft.com/office/drawing/2014/main" id="{3B4B86D7-5101-334F-9240-59A2EF0F7907}"/>
              </a:ext>
            </a:extLst>
          </p:cNvPr>
          <p:cNvPicPr>
            <a:picLocks noGrp="1" noChangeAspect="1"/>
          </p:cNvPicPr>
          <p:nvPr>
            <p:ph sz="half" idx="2"/>
          </p:nvPr>
        </p:nvPicPr>
        <p:blipFill>
          <a:blip r:embed="rId3"/>
          <a:stretch>
            <a:fillRect/>
          </a:stretch>
        </p:blipFill>
        <p:spPr>
          <a:xfrm>
            <a:off x="5994515" y="1147695"/>
            <a:ext cx="5077151" cy="5077151"/>
          </a:xfrm>
        </p:spPr>
      </p:pic>
    </p:spTree>
    <p:extLst>
      <p:ext uri="{BB962C8B-B14F-4D97-AF65-F5344CB8AC3E}">
        <p14:creationId xmlns:p14="http://schemas.microsoft.com/office/powerpoint/2010/main" val="1977038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BD9E-75C9-6348-9BBF-41E194FA296B}"/>
              </a:ext>
            </a:extLst>
          </p:cNvPr>
          <p:cNvSpPr>
            <a:spLocks noGrp="1"/>
          </p:cNvSpPr>
          <p:nvPr>
            <p:ph type="title"/>
          </p:nvPr>
        </p:nvSpPr>
        <p:spPr>
          <a:xfrm>
            <a:off x="0" y="49260"/>
            <a:ext cx="12192000" cy="1143000"/>
          </a:xfrm>
        </p:spPr>
        <p:txBody>
          <a:bodyPr>
            <a:noAutofit/>
          </a:bodyPr>
          <a:lstStyle/>
          <a:p>
            <a:r>
              <a:rPr lang="en-US" sz="4400" dirty="0"/>
              <a:t>Spatial, Temporal, and/or Semantic </a:t>
            </a:r>
            <a:r>
              <a:rPr lang="en-US" sz="4400" u="sng" dirty="0"/>
              <a:t>Structure</a:t>
            </a:r>
          </a:p>
        </p:txBody>
      </p:sp>
      <p:pic>
        <p:nvPicPr>
          <p:cNvPr id="12" name="Picture 11">
            <a:extLst>
              <a:ext uri="{FF2B5EF4-FFF2-40B4-BE49-F238E27FC236}">
                <a16:creationId xmlns:a16="http://schemas.microsoft.com/office/drawing/2014/main" id="{159562E2-DA9C-2940-935D-671BB8A12714}"/>
              </a:ext>
            </a:extLst>
          </p:cNvPr>
          <p:cNvPicPr>
            <a:picLocks noChangeAspect="1"/>
          </p:cNvPicPr>
          <p:nvPr/>
        </p:nvPicPr>
        <p:blipFill>
          <a:blip r:embed="rId3"/>
          <a:stretch>
            <a:fillRect/>
          </a:stretch>
        </p:blipFill>
        <p:spPr>
          <a:xfrm>
            <a:off x="3828472" y="2590800"/>
            <a:ext cx="3429000" cy="3492500"/>
          </a:xfrm>
          <a:prstGeom prst="rect">
            <a:avLst/>
          </a:prstGeom>
        </p:spPr>
      </p:pic>
      <p:sp>
        <p:nvSpPr>
          <p:cNvPr id="14" name="Rectangle 13">
            <a:extLst>
              <a:ext uri="{FF2B5EF4-FFF2-40B4-BE49-F238E27FC236}">
                <a16:creationId xmlns:a16="http://schemas.microsoft.com/office/drawing/2014/main" id="{E0AE9752-9F07-B24E-9966-6E3F8405A32D}"/>
              </a:ext>
            </a:extLst>
          </p:cNvPr>
          <p:cNvSpPr/>
          <p:nvPr/>
        </p:nvSpPr>
        <p:spPr>
          <a:xfrm>
            <a:off x="469901" y="1417639"/>
            <a:ext cx="3479800" cy="35226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5" name="Picture 14" descr="Cover">
            <a:extLst>
              <a:ext uri="{FF2B5EF4-FFF2-40B4-BE49-F238E27FC236}">
                <a16:creationId xmlns:a16="http://schemas.microsoft.com/office/drawing/2014/main" id="{FD247709-2BF0-554F-BB62-DCAFFFF980CC}"/>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539171" y="1535633"/>
            <a:ext cx="3289301" cy="326072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24512F3D-5BFF-BD4C-8788-4CCA49C0DDC1}"/>
              </a:ext>
            </a:extLst>
          </p:cNvPr>
          <p:cNvPicPr>
            <a:picLocks noChangeAspect="1"/>
          </p:cNvPicPr>
          <p:nvPr/>
        </p:nvPicPr>
        <p:blipFill>
          <a:blip r:embed="rId5"/>
          <a:stretch>
            <a:fillRect/>
          </a:stretch>
        </p:blipFill>
        <p:spPr>
          <a:xfrm>
            <a:off x="7117773" y="1181100"/>
            <a:ext cx="4013200" cy="2819400"/>
          </a:xfrm>
          <a:prstGeom prst="rect">
            <a:avLst/>
          </a:prstGeom>
          <a:ln>
            <a:solidFill>
              <a:schemeClr val="tx1"/>
            </a:solidFill>
          </a:ln>
        </p:spPr>
      </p:pic>
      <p:pic>
        <p:nvPicPr>
          <p:cNvPr id="18" name="Picture 17">
            <a:extLst>
              <a:ext uri="{FF2B5EF4-FFF2-40B4-BE49-F238E27FC236}">
                <a16:creationId xmlns:a16="http://schemas.microsoft.com/office/drawing/2014/main" id="{C17EECDA-958B-8B4A-86EE-D0628FF63CB0}"/>
              </a:ext>
            </a:extLst>
          </p:cNvPr>
          <p:cNvPicPr>
            <a:picLocks noChangeAspect="1"/>
          </p:cNvPicPr>
          <p:nvPr/>
        </p:nvPicPr>
        <p:blipFill>
          <a:blip r:embed="rId6"/>
          <a:stretch>
            <a:fillRect/>
          </a:stretch>
        </p:blipFill>
        <p:spPr>
          <a:xfrm>
            <a:off x="8189366" y="3247386"/>
            <a:ext cx="3643572" cy="2835914"/>
          </a:xfrm>
          <a:prstGeom prst="rect">
            <a:avLst/>
          </a:prstGeom>
        </p:spPr>
      </p:pic>
    </p:spTree>
    <p:extLst>
      <p:ext uri="{BB962C8B-B14F-4D97-AF65-F5344CB8AC3E}">
        <p14:creationId xmlns:p14="http://schemas.microsoft.com/office/powerpoint/2010/main" val="12075348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BD9E-75C9-6348-9BBF-41E194FA296B}"/>
              </a:ext>
            </a:extLst>
          </p:cNvPr>
          <p:cNvSpPr>
            <a:spLocks noGrp="1"/>
          </p:cNvSpPr>
          <p:nvPr>
            <p:ph type="title"/>
          </p:nvPr>
        </p:nvSpPr>
        <p:spPr>
          <a:xfrm>
            <a:off x="0" y="102481"/>
            <a:ext cx="12192000" cy="1143000"/>
          </a:xfrm>
        </p:spPr>
        <p:txBody>
          <a:bodyPr>
            <a:noAutofit/>
          </a:bodyPr>
          <a:lstStyle/>
          <a:p>
            <a:r>
              <a:rPr lang="en-US" sz="4800" dirty="0"/>
              <a:t>What Do Individual Pixels Tell Us about </a:t>
            </a:r>
            <a:r>
              <a:rPr lang="en-US" sz="4800" i="1" dirty="0"/>
              <a:t>y</a:t>
            </a:r>
            <a:r>
              <a:rPr lang="en-US" sz="4800" dirty="0"/>
              <a:t>?</a:t>
            </a:r>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3476746" y="3544364"/>
            <a:ext cx="350344" cy="3479803"/>
          </a:xfrm>
          <a:prstGeom prst="leftBrace">
            <a:avLst>
              <a:gd name="adj1" fmla="val 8333"/>
              <a:gd name="adj2" fmla="val 25466"/>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829875" y="5424525"/>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635297"/>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287584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a:endCxn id="13" idx="1"/>
          </p:cNvCxnSpPr>
          <p:nvPr/>
        </p:nvCxnSpPr>
        <p:spPr>
          <a:xfrm>
            <a:off x="5391816" y="3229768"/>
            <a:ext cx="300271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Rectangle 11">
            <a:extLst>
              <a:ext uri="{FF2B5EF4-FFF2-40B4-BE49-F238E27FC236}">
                <a16:creationId xmlns:a16="http://schemas.microsoft.com/office/drawing/2014/main" id="{E0AE9752-9F07-B24E-9966-6E3F8405A32D}"/>
              </a:ext>
            </a:extLst>
          </p:cNvPr>
          <p:cNvSpPr/>
          <p:nvPr/>
        </p:nvSpPr>
        <p:spPr>
          <a:xfrm>
            <a:off x="1912016" y="1481413"/>
            <a:ext cx="3479800" cy="35226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4" name="Picture 13" descr="Cover">
            <a:extLst>
              <a:ext uri="{FF2B5EF4-FFF2-40B4-BE49-F238E27FC236}">
                <a16:creationId xmlns:a16="http://schemas.microsoft.com/office/drawing/2014/main" id="{FD247709-2BF0-554F-BB62-DCAFFFF980CC}"/>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981286" y="1599407"/>
            <a:ext cx="3289301" cy="3260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2246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315ED-205A-BB4F-86E2-4BDA73F28C0F}"/>
              </a:ext>
            </a:extLst>
          </p:cNvPr>
          <p:cNvSpPr>
            <a:spLocks noGrp="1"/>
          </p:cNvSpPr>
          <p:nvPr>
            <p:ph type="title"/>
          </p:nvPr>
        </p:nvSpPr>
        <p:spPr/>
        <p:txBody>
          <a:bodyPr>
            <a:normAutofit fontScale="90000"/>
          </a:bodyPr>
          <a:lstStyle/>
          <a:p>
            <a:r>
              <a:rPr lang="en-US" sz="4800" dirty="0"/>
              <a:t>We need more flexible, non-linear classifiers</a:t>
            </a:r>
          </a:p>
        </p:txBody>
      </p:sp>
      <p:sp>
        <p:nvSpPr>
          <p:cNvPr id="3" name="Content Placeholder 2">
            <a:extLst>
              <a:ext uri="{FF2B5EF4-FFF2-40B4-BE49-F238E27FC236}">
                <a16:creationId xmlns:a16="http://schemas.microsoft.com/office/drawing/2014/main" id="{24D289BE-3678-4E4C-A0AB-C9A80FCBF38B}"/>
              </a:ext>
            </a:extLst>
          </p:cNvPr>
          <p:cNvSpPr>
            <a:spLocks noGrp="1"/>
          </p:cNvSpPr>
          <p:nvPr>
            <p:ph sz="half" idx="1"/>
          </p:nvPr>
        </p:nvSpPr>
        <p:spPr>
          <a:xfrm>
            <a:off x="527187" y="2110492"/>
            <a:ext cx="5378757" cy="3390265"/>
          </a:xfrm>
        </p:spPr>
        <p:txBody>
          <a:bodyPr>
            <a:normAutofit fontScale="77500" lnSpcReduction="20000"/>
          </a:bodyPr>
          <a:lstStyle/>
          <a:p>
            <a:r>
              <a:rPr lang="en-US" dirty="0">
                <a:solidFill>
                  <a:schemeClr val="tx1"/>
                </a:solidFill>
              </a:rPr>
              <a:t>Many ways to achieve this…</a:t>
            </a:r>
          </a:p>
          <a:p>
            <a:endParaRPr lang="en-US" dirty="0">
              <a:solidFill>
                <a:schemeClr val="tx1"/>
              </a:solidFill>
            </a:endParaRPr>
          </a:p>
          <a:p>
            <a:r>
              <a:rPr lang="en-US" dirty="0">
                <a:solidFill>
                  <a:schemeClr val="tx1"/>
                </a:solidFill>
              </a:rPr>
              <a:t>One of them is to “extend” logistic regression to form a multilayer perceptron, i.e. a neural network</a:t>
            </a:r>
          </a:p>
        </p:txBody>
      </p:sp>
      <p:pic>
        <p:nvPicPr>
          <p:cNvPr id="6" name="Content Placeholder 5">
            <a:extLst>
              <a:ext uri="{FF2B5EF4-FFF2-40B4-BE49-F238E27FC236}">
                <a16:creationId xmlns:a16="http://schemas.microsoft.com/office/drawing/2014/main" id="{D7487844-90CB-A14A-8CD0-A155B511B18F}"/>
              </a:ext>
            </a:extLst>
          </p:cNvPr>
          <p:cNvPicPr>
            <a:picLocks noChangeAspect="1"/>
          </p:cNvPicPr>
          <p:nvPr/>
        </p:nvPicPr>
        <p:blipFill>
          <a:blip r:embed="rId3"/>
          <a:stretch>
            <a:fillRect/>
          </a:stretch>
        </p:blipFill>
        <p:spPr>
          <a:xfrm>
            <a:off x="6096000" y="1143000"/>
            <a:ext cx="4904944" cy="4904944"/>
          </a:xfrm>
          <a:prstGeom prst="rect">
            <a:avLst/>
          </a:prstGeom>
        </p:spPr>
      </p:pic>
    </p:spTree>
    <p:extLst>
      <p:ext uri="{BB962C8B-B14F-4D97-AF65-F5344CB8AC3E}">
        <p14:creationId xmlns:p14="http://schemas.microsoft.com/office/powerpoint/2010/main" val="1301211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BDBB-042C-494C-A05E-EDFA7D0FB285}"/>
              </a:ext>
            </a:extLst>
          </p:cNvPr>
          <p:cNvSpPr>
            <a:spLocks noGrp="1"/>
          </p:cNvSpPr>
          <p:nvPr>
            <p:ph type="title"/>
          </p:nvPr>
        </p:nvSpPr>
        <p:spPr/>
        <p:txBody>
          <a:bodyPr>
            <a:noAutofit/>
          </a:bodyPr>
          <a:lstStyle/>
          <a:p>
            <a:r>
              <a:rPr lang="en-US" sz="4267" dirty="0"/>
              <a:t>How can we modify logistic regression to learn complex, nonlinear relationships?</a:t>
            </a:r>
          </a:p>
        </p:txBody>
      </p:sp>
      <p:cxnSp>
        <p:nvCxnSpPr>
          <p:cNvPr id="39" name="Straight Arrow Connector 38">
            <a:extLst>
              <a:ext uri="{FF2B5EF4-FFF2-40B4-BE49-F238E27FC236}">
                <a16:creationId xmlns:a16="http://schemas.microsoft.com/office/drawing/2014/main" id="{213A1C08-7264-534B-BF7D-B870FCECD83D}"/>
              </a:ext>
            </a:extLst>
          </p:cNvPr>
          <p:cNvCxnSpPr>
            <a:cxnSpLocks/>
          </p:cNvCxnSpPr>
          <p:nvPr/>
        </p:nvCxnSpPr>
        <p:spPr>
          <a:xfrm flipV="1">
            <a:off x="2217107" y="3694430"/>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C134D0CD-BAC0-5F44-839E-0CBDCB88BB08}"/>
              </a:ext>
            </a:extLst>
          </p:cNvPr>
          <p:cNvCxnSpPr>
            <a:cxnSpLocks/>
          </p:cNvCxnSpPr>
          <p:nvPr/>
        </p:nvCxnSpPr>
        <p:spPr>
          <a:xfrm flipH="1" flipV="1">
            <a:off x="2838890" y="3694430"/>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E1DE7A53-058C-B347-BC25-AB052A7D272E}"/>
              </a:ext>
            </a:extLst>
          </p:cNvPr>
          <p:cNvCxnSpPr>
            <a:cxnSpLocks/>
          </p:cNvCxnSpPr>
          <p:nvPr/>
        </p:nvCxnSpPr>
        <p:spPr>
          <a:xfrm flipV="1">
            <a:off x="1373595" y="3694430"/>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F4049EAA-17DF-7E42-A394-6984E48ED682}"/>
              </a:ext>
            </a:extLst>
          </p:cNvPr>
          <p:cNvCxnSpPr>
            <a:cxnSpLocks/>
          </p:cNvCxnSpPr>
          <p:nvPr/>
        </p:nvCxnSpPr>
        <p:spPr>
          <a:xfrm flipV="1">
            <a:off x="1791222" y="3694430"/>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D28AE069-5836-464E-9C93-A719A0595B13}"/>
              </a:ext>
            </a:extLst>
          </p:cNvPr>
          <p:cNvCxnSpPr>
            <a:cxnSpLocks/>
          </p:cNvCxnSpPr>
          <p:nvPr/>
        </p:nvCxnSpPr>
        <p:spPr>
          <a:xfrm flipV="1">
            <a:off x="2680570" y="3694430"/>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5" name="Picture 44">
            <a:extLst>
              <a:ext uri="{FF2B5EF4-FFF2-40B4-BE49-F238E27FC236}">
                <a16:creationId xmlns:a16="http://schemas.microsoft.com/office/drawing/2014/main" id="{C1F8BF20-364A-5843-8FD8-15161C5B5F23}"/>
              </a:ext>
            </a:extLst>
          </p:cNvPr>
          <p:cNvPicPr>
            <a:picLocks noChangeAspect="1"/>
          </p:cNvPicPr>
          <p:nvPr/>
        </p:nvPicPr>
        <p:blipFill>
          <a:blip r:embed="rId3"/>
          <a:stretch>
            <a:fillRect/>
          </a:stretch>
        </p:blipFill>
        <p:spPr>
          <a:xfrm>
            <a:off x="1126908" y="5190586"/>
            <a:ext cx="3520249" cy="473439"/>
          </a:xfrm>
          <a:prstGeom prst="rect">
            <a:avLst/>
          </a:prstGeom>
        </p:spPr>
      </p:pic>
      <p:sp>
        <p:nvSpPr>
          <p:cNvPr id="46" name="TextBox 45">
            <a:extLst>
              <a:ext uri="{FF2B5EF4-FFF2-40B4-BE49-F238E27FC236}">
                <a16:creationId xmlns:a16="http://schemas.microsoft.com/office/drawing/2014/main" id="{B7196F96-9B92-C84B-B33C-4585B8AE5240}"/>
              </a:ext>
            </a:extLst>
          </p:cNvPr>
          <p:cNvSpPr txBox="1"/>
          <p:nvPr/>
        </p:nvSpPr>
        <p:spPr>
          <a:xfrm>
            <a:off x="1101856" y="556963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8E5E827C-A41C-9A41-A801-49CEF2580E6C}"/>
              </a:ext>
            </a:extLst>
          </p:cNvPr>
          <p:cNvSpPr txBox="1"/>
          <p:nvPr/>
        </p:nvSpPr>
        <p:spPr>
          <a:xfrm>
            <a:off x="4147603" y="5569635"/>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48" name="Straight Arrow Connector 47">
            <a:extLst>
              <a:ext uri="{FF2B5EF4-FFF2-40B4-BE49-F238E27FC236}">
                <a16:creationId xmlns:a16="http://schemas.microsoft.com/office/drawing/2014/main" id="{FCAD43C3-5611-4743-9BA6-50F550926F4D}"/>
              </a:ext>
            </a:extLst>
          </p:cNvPr>
          <p:cNvCxnSpPr>
            <a:cxnSpLocks/>
          </p:cNvCxnSpPr>
          <p:nvPr/>
        </p:nvCxnSpPr>
        <p:spPr>
          <a:xfrm flipH="1" flipV="1">
            <a:off x="2838890" y="3694430"/>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8BE6C33-E740-FC40-A977-E150AA9A4605}"/>
              </a:ext>
            </a:extLst>
          </p:cNvPr>
          <p:cNvCxnSpPr>
            <a:cxnSpLocks/>
          </p:cNvCxnSpPr>
          <p:nvPr/>
        </p:nvCxnSpPr>
        <p:spPr>
          <a:xfrm flipH="1" flipV="1">
            <a:off x="2838890" y="3694430"/>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90EA6B8-77A2-EA4B-B703-C5ED9D5382E8}"/>
              </a:ext>
            </a:extLst>
          </p:cNvPr>
          <p:cNvCxnSpPr>
            <a:cxnSpLocks/>
          </p:cNvCxnSpPr>
          <p:nvPr/>
        </p:nvCxnSpPr>
        <p:spPr>
          <a:xfrm flipH="1" flipV="1">
            <a:off x="2838890" y="3694430"/>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938B7CFD-346D-414D-A4AC-DF1E1B8836E9}"/>
              </a:ext>
            </a:extLst>
          </p:cNvPr>
          <p:cNvSpPr txBox="1"/>
          <p:nvPr/>
        </p:nvSpPr>
        <p:spPr>
          <a:xfrm>
            <a:off x="1520622" y="401406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11E7216C-07F4-D446-B563-C5713BD860F6}"/>
              </a:ext>
            </a:extLst>
          </p:cNvPr>
          <p:cNvSpPr txBox="1"/>
          <p:nvPr/>
        </p:nvSpPr>
        <p:spPr>
          <a:xfrm>
            <a:off x="3700983" y="4014065"/>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53" name="Table 52">
            <a:extLst>
              <a:ext uri="{FF2B5EF4-FFF2-40B4-BE49-F238E27FC236}">
                <a16:creationId xmlns:a16="http://schemas.microsoft.com/office/drawing/2014/main" id="{8FE3AF9D-0034-BB48-8D80-5EEF7924A8E3}"/>
              </a:ext>
            </a:extLst>
          </p:cNvPr>
          <p:cNvGraphicFramePr>
            <a:graphicFrameLocks noGrp="1"/>
          </p:cNvGraphicFramePr>
          <p:nvPr/>
        </p:nvGraphicFramePr>
        <p:xfrm>
          <a:off x="2618710" y="336298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54" name="TextBox 53">
            <a:extLst>
              <a:ext uri="{FF2B5EF4-FFF2-40B4-BE49-F238E27FC236}">
                <a16:creationId xmlns:a16="http://schemas.microsoft.com/office/drawing/2014/main" id="{DCE73603-7DAB-214C-9191-92C8419239D0}"/>
              </a:ext>
            </a:extLst>
          </p:cNvPr>
          <p:cNvSpPr txBox="1"/>
          <p:nvPr/>
        </p:nvSpPr>
        <p:spPr>
          <a:xfrm>
            <a:off x="3080075" y="3299683"/>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z</a:t>
            </a:r>
            <a:r>
              <a:rPr lang="en-US" sz="2797" i="1" baseline="-25000" dirty="0" err="1">
                <a:latin typeface="Times New Roman" panose="02020603050405020304" pitchFamily="18" charset="0"/>
                <a:cs typeface="Times New Roman" panose="02020603050405020304" pitchFamily="18" charset="0"/>
              </a:rPr>
              <a:t>i</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Oval 54">
                <a:extLst>
                  <a:ext uri="{FF2B5EF4-FFF2-40B4-BE49-F238E27FC236}">
                    <a16:creationId xmlns:a16="http://schemas.microsoft.com/office/drawing/2014/main" id="{A9A3DC97-6FD7-3D44-A8F4-972C07178FC6}"/>
                  </a:ext>
                </a:extLst>
              </p:cNvPr>
              <p:cNvSpPr/>
              <p:nvPr/>
            </p:nvSpPr>
            <p:spPr>
              <a:xfrm>
                <a:off x="2614274" y="2598064"/>
                <a:ext cx="470357" cy="45947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dirty="0" smtClean="0">
                          <a:latin typeface="Cambria Math" panose="02040503050406030204" pitchFamily="18" charset="0"/>
                        </a:rPr>
                        <m:t> </m:t>
                      </m:r>
                      <m:r>
                        <a:rPr lang="el-GR" sz="3200" i="1" dirty="0" smtClean="0">
                          <a:latin typeface="Cambria Math" panose="02040503050406030204" pitchFamily="18" charset="0"/>
                        </a:rPr>
                        <m:t>𝜎</m:t>
                      </m:r>
                    </m:oMath>
                  </m:oMathPara>
                </a14:m>
                <a:endParaRPr lang="en-US" dirty="0"/>
              </a:p>
            </p:txBody>
          </p:sp>
        </mc:Choice>
        <mc:Fallback xmlns="">
          <p:sp>
            <p:nvSpPr>
              <p:cNvPr id="55" name="Oval 54">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2614274" y="2598064"/>
                <a:ext cx="470357" cy="459473"/>
              </a:xfrm>
              <a:prstGeom prst="ellipse">
                <a:avLst/>
              </a:prstGeom>
              <a:blipFill>
                <a:blip r:embed="rId4"/>
                <a:stretch>
                  <a:fillRect/>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C134D0CD-BAC0-5F44-839E-0CBDCB88BB08}"/>
              </a:ext>
            </a:extLst>
          </p:cNvPr>
          <p:cNvCxnSpPr>
            <a:cxnSpLocks/>
            <a:stCxn id="53" idx="0"/>
            <a:endCxn id="55" idx="4"/>
          </p:cNvCxnSpPr>
          <p:nvPr/>
        </p:nvCxnSpPr>
        <p:spPr>
          <a:xfrm flipV="1">
            <a:off x="2849453" y="3057537"/>
            <a:ext cx="0" cy="305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57" name="Table 56">
            <a:extLst>
              <a:ext uri="{FF2B5EF4-FFF2-40B4-BE49-F238E27FC236}">
                <a16:creationId xmlns:a16="http://schemas.microsoft.com/office/drawing/2014/main" id="{8FE3AF9D-0034-BB48-8D80-5EEF7924A8E3}"/>
              </a:ext>
            </a:extLst>
          </p:cNvPr>
          <p:cNvGraphicFramePr>
            <a:graphicFrameLocks noGrp="1"/>
          </p:cNvGraphicFramePr>
          <p:nvPr/>
        </p:nvGraphicFramePr>
        <p:xfrm>
          <a:off x="2618710" y="1874273"/>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58" name="Straight Arrow Connector 57">
            <a:extLst>
              <a:ext uri="{FF2B5EF4-FFF2-40B4-BE49-F238E27FC236}">
                <a16:creationId xmlns:a16="http://schemas.microsoft.com/office/drawing/2014/main" id="{C134D0CD-BAC0-5F44-839E-0CBDCB88BB08}"/>
              </a:ext>
            </a:extLst>
          </p:cNvPr>
          <p:cNvCxnSpPr>
            <a:cxnSpLocks/>
            <a:stCxn id="55" idx="0"/>
            <a:endCxn id="57" idx="2"/>
          </p:cNvCxnSpPr>
          <p:nvPr/>
        </p:nvCxnSpPr>
        <p:spPr>
          <a:xfrm flipV="1">
            <a:off x="2849453" y="2333746"/>
            <a:ext cx="0" cy="264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CE73603-7DAB-214C-9191-92C8419239D0}"/>
                  </a:ext>
                </a:extLst>
              </p:cNvPr>
              <p:cNvSpPr txBox="1"/>
              <p:nvPr/>
            </p:nvSpPr>
            <p:spPr>
              <a:xfrm>
                <a:off x="3054088" y="1837089"/>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𝑝</m:t>
                          </m:r>
                        </m:e>
                        <m:sub>
                          <m:r>
                            <a:rPr lang="en-US" sz="2797" i="1" dirty="0">
                              <a:latin typeface="Cambria Math" panose="02040503050406030204" pitchFamily="18" charset="0"/>
                              <a:cs typeface="Times New Roman" panose="02020603050405020304" pitchFamily="18" charset="0"/>
                            </a:rPr>
                            <m:t>𝑖</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59" name="TextBox 58">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3054088" y="1837089"/>
                <a:ext cx="482826" cy="51257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67661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BA628-C40F-D443-87E7-466A6C7D3122}"/>
              </a:ext>
            </a:extLst>
          </p:cNvPr>
          <p:cNvSpPr>
            <a:spLocks noGrp="1"/>
          </p:cNvSpPr>
          <p:nvPr>
            <p:ph type="title"/>
          </p:nvPr>
        </p:nvSpPr>
        <p:spPr>
          <a:xfrm>
            <a:off x="615761" y="276592"/>
            <a:ext cx="4822828" cy="1160747"/>
          </a:xfrm>
        </p:spPr>
        <p:txBody>
          <a:bodyPr>
            <a:normAutofit fontScale="90000"/>
          </a:bodyPr>
          <a:lstStyle/>
          <a:p>
            <a:r>
              <a:rPr lang="en-US" dirty="0"/>
              <a:t>Machine Learning beats human performance in many tasks</a:t>
            </a:r>
          </a:p>
        </p:txBody>
      </p:sp>
      <p:pic>
        <p:nvPicPr>
          <p:cNvPr id="5" name="Content Placeholder 4">
            <a:extLst>
              <a:ext uri="{FF2B5EF4-FFF2-40B4-BE49-F238E27FC236}">
                <a16:creationId xmlns:a16="http://schemas.microsoft.com/office/drawing/2014/main" id="{1751446C-93AB-A04E-ADD0-B1F7024A7C6F}"/>
              </a:ext>
            </a:extLst>
          </p:cNvPr>
          <p:cNvPicPr>
            <a:picLocks noGrp="1" noChangeAspect="1"/>
          </p:cNvPicPr>
          <p:nvPr>
            <p:ph idx="1"/>
          </p:nvPr>
        </p:nvPicPr>
        <p:blipFill>
          <a:blip r:embed="rId3"/>
          <a:stretch>
            <a:fillRect/>
          </a:stretch>
        </p:blipFill>
        <p:spPr>
          <a:xfrm>
            <a:off x="5942086" y="585822"/>
            <a:ext cx="5036017" cy="5310709"/>
          </a:xfrm>
          <a:prstGeom prst="rect">
            <a:avLst/>
          </a:prstGeom>
        </p:spPr>
      </p:pic>
      <p:sp>
        <p:nvSpPr>
          <p:cNvPr id="4" name="Text Placeholder 3">
            <a:extLst>
              <a:ext uri="{FF2B5EF4-FFF2-40B4-BE49-F238E27FC236}">
                <a16:creationId xmlns:a16="http://schemas.microsoft.com/office/drawing/2014/main" id="{356051F6-6141-5941-A275-6D76B28135B1}"/>
              </a:ext>
            </a:extLst>
          </p:cNvPr>
          <p:cNvSpPr>
            <a:spLocks noGrp="1"/>
          </p:cNvSpPr>
          <p:nvPr>
            <p:ph type="body" sz="half" idx="2"/>
          </p:nvPr>
        </p:nvSpPr>
        <p:spPr>
          <a:xfrm>
            <a:off x="615761" y="1525022"/>
            <a:ext cx="4822828" cy="4685797"/>
          </a:xfrm>
        </p:spPr>
        <p:txBody>
          <a:bodyPr>
            <a:normAutofit/>
          </a:bodyPr>
          <a:lstStyle/>
          <a:p>
            <a:pPr marL="380562" indent="-380562">
              <a:buFont typeface="Arial" panose="020B0604020202020204" pitchFamily="34" charset="0"/>
              <a:buChar char="•"/>
            </a:pPr>
            <a:r>
              <a:rPr lang="en-US" dirty="0"/>
              <a:t>Famously, Google DeepMind trained “AlphaGo” to beat the world champion Go player (a complex game)</a:t>
            </a:r>
          </a:p>
          <a:p>
            <a:pPr marL="380562" indent="-380562">
              <a:buFont typeface="Arial" panose="020B0604020202020204" pitchFamily="34" charset="0"/>
              <a:buChar char="•"/>
            </a:pPr>
            <a:endParaRPr lang="en-US" dirty="0"/>
          </a:p>
          <a:p>
            <a:pPr marL="380562" indent="-380562">
              <a:buFont typeface="Arial" panose="020B0604020202020204" pitchFamily="34" charset="0"/>
              <a:buChar char="•"/>
            </a:pPr>
            <a:r>
              <a:rPr lang="en-US" dirty="0"/>
              <a:t>AlphaGo uses Deep Reinforcement Learning (learned by repeatedly playing the game), to be covered in block 4</a:t>
            </a:r>
          </a:p>
          <a:p>
            <a:pPr marL="380562" indent="-380562">
              <a:buFont typeface="Arial" panose="020B0604020202020204" pitchFamily="34" charset="0"/>
              <a:buChar char="•"/>
            </a:pPr>
            <a:endParaRPr lang="en-US" dirty="0"/>
          </a:p>
          <a:p>
            <a:pPr marL="380562" indent="-380562">
              <a:buFont typeface="Arial" panose="020B0604020202020204" pitchFamily="34" charset="0"/>
              <a:buChar char="•"/>
            </a:pPr>
            <a:r>
              <a:rPr lang="en-US" dirty="0"/>
              <a:t>Many other examples:</a:t>
            </a:r>
          </a:p>
          <a:p>
            <a:pPr marL="989463" lvl="1" indent="-380562">
              <a:buFont typeface="Arial" panose="020B0604020202020204" pitchFamily="34" charset="0"/>
              <a:buChar char="•"/>
            </a:pPr>
            <a:r>
              <a:rPr lang="en-US" dirty="0"/>
              <a:t>Voice Recognition</a:t>
            </a:r>
          </a:p>
          <a:p>
            <a:pPr marL="989463" lvl="1" indent="-380562">
              <a:buFont typeface="Arial" panose="020B0604020202020204" pitchFamily="34" charset="0"/>
              <a:buChar char="•"/>
            </a:pPr>
            <a:r>
              <a:rPr lang="en-US" dirty="0"/>
              <a:t>Object Detection</a:t>
            </a:r>
          </a:p>
          <a:p>
            <a:pPr marL="989463" lvl="1" indent="-380562">
              <a:buFont typeface="Arial" panose="020B0604020202020204" pitchFamily="34" charset="0"/>
              <a:buChar char="•"/>
            </a:pPr>
            <a:r>
              <a:rPr lang="en-US" dirty="0"/>
              <a:t>Text Translation</a:t>
            </a:r>
          </a:p>
          <a:p>
            <a:pPr marL="989463" lvl="1" indent="-380562">
              <a:buFont typeface="Arial" panose="020B0604020202020204" pitchFamily="34" charset="0"/>
              <a:buChar char="•"/>
            </a:pPr>
            <a:r>
              <a:rPr lang="en-US" i="1" dirty="0"/>
              <a:t>Etc.</a:t>
            </a:r>
          </a:p>
        </p:txBody>
      </p:sp>
    </p:spTree>
    <p:extLst>
      <p:ext uri="{BB962C8B-B14F-4D97-AF65-F5344CB8AC3E}">
        <p14:creationId xmlns:p14="http://schemas.microsoft.com/office/powerpoint/2010/main" val="42721976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BDBB-042C-494C-A05E-EDFA7D0FB285}"/>
              </a:ext>
            </a:extLst>
          </p:cNvPr>
          <p:cNvSpPr>
            <a:spLocks noGrp="1"/>
          </p:cNvSpPr>
          <p:nvPr>
            <p:ph type="title"/>
          </p:nvPr>
        </p:nvSpPr>
        <p:spPr/>
        <p:txBody>
          <a:bodyPr>
            <a:noAutofit/>
          </a:bodyPr>
          <a:lstStyle/>
          <a:p>
            <a:r>
              <a:rPr lang="en-US" sz="4267" dirty="0"/>
              <a:t>How can we modify logistic regression to learn complex, nonlinear relationships?</a:t>
            </a:r>
          </a:p>
        </p:txBody>
      </p:sp>
      <p:cxnSp>
        <p:nvCxnSpPr>
          <p:cNvPr id="39" name="Straight Arrow Connector 38">
            <a:extLst>
              <a:ext uri="{FF2B5EF4-FFF2-40B4-BE49-F238E27FC236}">
                <a16:creationId xmlns:a16="http://schemas.microsoft.com/office/drawing/2014/main" id="{213A1C08-7264-534B-BF7D-B870FCECD83D}"/>
              </a:ext>
            </a:extLst>
          </p:cNvPr>
          <p:cNvCxnSpPr>
            <a:cxnSpLocks/>
          </p:cNvCxnSpPr>
          <p:nvPr/>
        </p:nvCxnSpPr>
        <p:spPr>
          <a:xfrm flipV="1">
            <a:off x="2217107" y="3694430"/>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C134D0CD-BAC0-5F44-839E-0CBDCB88BB08}"/>
              </a:ext>
            </a:extLst>
          </p:cNvPr>
          <p:cNvCxnSpPr>
            <a:cxnSpLocks/>
          </p:cNvCxnSpPr>
          <p:nvPr/>
        </p:nvCxnSpPr>
        <p:spPr>
          <a:xfrm flipH="1" flipV="1">
            <a:off x="2838890" y="3694430"/>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E1DE7A53-058C-B347-BC25-AB052A7D272E}"/>
              </a:ext>
            </a:extLst>
          </p:cNvPr>
          <p:cNvCxnSpPr>
            <a:cxnSpLocks/>
          </p:cNvCxnSpPr>
          <p:nvPr/>
        </p:nvCxnSpPr>
        <p:spPr>
          <a:xfrm flipV="1">
            <a:off x="1373595" y="3694430"/>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F4049EAA-17DF-7E42-A394-6984E48ED682}"/>
              </a:ext>
            </a:extLst>
          </p:cNvPr>
          <p:cNvCxnSpPr>
            <a:cxnSpLocks/>
          </p:cNvCxnSpPr>
          <p:nvPr/>
        </p:nvCxnSpPr>
        <p:spPr>
          <a:xfrm flipV="1">
            <a:off x="1791222" y="3694430"/>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D28AE069-5836-464E-9C93-A719A0595B13}"/>
              </a:ext>
            </a:extLst>
          </p:cNvPr>
          <p:cNvCxnSpPr>
            <a:cxnSpLocks/>
          </p:cNvCxnSpPr>
          <p:nvPr/>
        </p:nvCxnSpPr>
        <p:spPr>
          <a:xfrm flipV="1">
            <a:off x="2680570" y="3694430"/>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5" name="Picture 44">
            <a:extLst>
              <a:ext uri="{FF2B5EF4-FFF2-40B4-BE49-F238E27FC236}">
                <a16:creationId xmlns:a16="http://schemas.microsoft.com/office/drawing/2014/main" id="{C1F8BF20-364A-5843-8FD8-15161C5B5F23}"/>
              </a:ext>
            </a:extLst>
          </p:cNvPr>
          <p:cNvPicPr>
            <a:picLocks noChangeAspect="1"/>
          </p:cNvPicPr>
          <p:nvPr/>
        </p:nvPicPr>
        <p:blipFill>
          <a:blip r:embed="rId3"/>
          <a:stretch>
            <a:fillRect/>
          </a:stretch>
        </p:blipFill>
        <p:spPr>
          <a:xfrm>
            <a:off x="1126908" y="5190586"/>
            <a:ext cx="3520249" cy="473439"/>
          </a:xfrm>
          <a:prstGeom prst="rect">
            <a:avLst/>
          </a:prstGeom>
        </p:spPr>
      </p:pic>
      <p:sp>
        <p:nvSpPr>
          <p:cNvPr id="46" name="TextBox 45">
            <a:extLst>
              <a:ext uri="{FF2B5EF4-FFF2-40B4-BE49-F238E27FC236}">
                <a16:creationId xmlns:a16="http://schemas.microsoft.com/office/drawing/2014/main" id="{B7196F96-9B92-C84B-B33C-4585B8AE5240}"/>
              </a:ext>
            </a:extLst>
          </p:cNvPr>
          <p:cNvSpPr txBox="1"/>
          <p:nvPr/>
        </p:nvSpPr>
        <p:spPr>
          <a:xfrm>
            <a:off x="1101856" y="556963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8E5E827C-A41C-9A41-A801-49CEF2580E6C}"/>
              </a:ext>
            </a:extLst>
          </p:cNvPr>
          <p:cNvSpPr txBox="1"/>
          <p:nvPr/>
        </p:nvSpPr>
        <p:spPr>
          <a:xfrm>
            <a:off x="4147603" y="5569635"/>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48" name="Straight Arrow Connector 47">
            <a:extLst>
              <a:ext uri="{FF2B5EF4-FFF2-40B4-BE49-F238E27FC236}">
                <a16:creationId xmlns:a16="http://schemas.microsoft.com/office/drawing/2014/main" id="{FCAD43C3-5611-4743-9BA6-50F550926F4D}"/>
              </a:ext>
            </a:extLst>
          </p:cNvPr>
          <p:cNvCxnSpPr>
            <a:cxnSpLocks/>
          </p:cNvCxnSpPr>
          <p:nvPr/>
        </p:nvCxnSpPr>
        <p:spPr>
          <a:xfrm flipH="1" flipV="1">
            <a:off x="2838890" y="3694430"/>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8BE6C33-E740-FC40-A977-E150AA9A4605}"/>
              </a:ext>
            </a:extLst>
          </p:cNvPr>
          <p:cNvCxnSpPr>
            <a:cxnSpLocks/>
          </p:cNvCxnSpPr>
          <p:nvPr/>
        </p:nvCxnSpPr>
        <p:spPr>
          <a:xfrm flipH="1" flipV="1">
            <a:off x="2838890" y="3694430"/>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90EA6B8-77A2-EA4B-B703-C5ED9D5382E8}"/>
              </a:ext>
            </a:extLst>
          </p:cNvPr>
          <p:cNvCxnSpPr>
            <a:cxnSpLocks/>
          </p:cNvCxnSpPr>
          <p:nvPr/>
        </p:nvCxnSpPr>
        <p:spPr>
          <a:xfrm flipH="1" flipV="1">
            <a:off x="2838890" y="3694430"/>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938B7CFD-346D-414D-A4AC-DF1E1B8836E9}"/>
              </a:ext>
            </a:extLst>
          </p:cNvPr>
          <p:cNvSpPr txBox="1"/>
          <p:nvPr/>
        </p:nvSpPr>
        <p:spPr>
          <a:xfrm>
            <a:off x="1520622" y="401406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11E7216C-07F4-D446-B563-C5713BD860F6}"/>
              </a:ext>
            </a:extLst>
          </p:cNvPr>
          <p:cNvSpPr txBox="1"/>
          <p:nvPr/>
        </p:nvSpPr>
        <p:spPr>
          <a:xfrm>
            <a:off x="3700983" y="4014065"/>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57" name="Table 56">
            <a:extLst>
              <a:ext uri="{FF2B5EF4-FFF2-40B4-BE49-F238E27FC236}">
                <a16:creationId xmlns:a16="http://schemas.microsoft.com/office/drawing/2014/main" id="{8FE3AF9D-0034-BB48-8D80-5EEF7924A8E3}"/>
              </a:ext>
            </a:extLst>
          </p:cNvPr>
          <p:cNvGraphicFramePr>
            <a:graphicFrameLocks noGrp="1"/>
          </p:cNvGraphicFramePr>
          <p:nvPr>
            <p:extLst>
              <p:ext uri="{D42A27DB-BD31-4B8C-83A1-F6EECF244321}">
                <p14:modId xmlns:p14="http://schemas.microsoft.com/office/powerpoint/2010/main" val="1352198310"/>
              </p:ext>
            </p:extLst>
          </p:nvPr>
        </p:nvGraphicFramePr>
        <p:xfrm>
          <a:off x="2624090" y="3360800"/>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CE73603-7DAB-214C-9191-92C8419239D0}"/>
                  </a:ext>
                </a:extLst>
              </p:cNvPr>
              <p:cNvSpPr txBox="1"/>
              <p:nvPr/>
            </p:nvSpPr>
            <p:spPr>
              <a:xfrm>
                <a:off x="3059467" y="3256905"/>
                <a:ext cx="3183290"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𝑝</m:t>
                          </m:r>
                        </m:e>
                        <m:sub>
                          <m:r>
                            <a:rPr lang="en-US" sz="2797" i="1" dirty="0">
                              <a:latin typeface="Cambria Math" panose="02040503050406030204" pitchFamily="18" charset="0"/>
                              <a:cs typeface="Times New Roman" panose="02020603050405020304" pitchFamily="18" charset="0"/>
                            </a:rPr>
                            <m:t>𝑖</m:t>
                          </m:r>
                        </m:sub>
                      </m:sSub>
                      <m:r>
                        <a:rPr lang="en-US" sz="2797" b="0" i="1" dirty="0" smtClean="0">
                          <a:latin typeface="Cambria Math" panose="02040503050406030204" pitchFamily="18" charset="0"/>
                          <a:cs typeface="Times New Roman" panose="02020603050405020304" pitchFamily="18" charset="0"/>
                        </a:rPr>
                        <m:t>=</m:t>
                      </m:r>
                      <m:r>
                        <a:rPr lang="en-US" sz="2797" b="0" i="1" dirty="0" smtClean="0">
                          <a:latin typeface="Cambria Math" panose="02040503050406030204" pitchFamily="18" charset="0"/>
                          <a:cs typeface="Times New Roman" panose="02020603050405020304" pitchFamily="18" charset="0"/>
                        </a:rPr>
                        <m:t>𝜎</m:t>
                      </m:r>
                      <m:r>
                        <a:rPr lang="en-US" sz="2797" b="0" i="1" dirty="0" smtClean="0">
                          <a:latin typeface="Cambria Math" panose="02040503050406030204" pitchFamily="18" charset="0"/>
                          <a:cs typeface="Times New Roman" panose="02020603050405020304" pitchFamily="18" charset="0"/>
                        </a:rPr>
                        <m:t>(</m:t>
                      </m:r>
                      <m:sSub>
                        <m:sSubPr>
                          <m:ctrlPr>
                            <a:rPr lang="en-US" sz="2797" b="0"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𝑏</m:t>
                          </m:r>
                        </m:e>
                        <m:sub>
                          <m:r>
                            <a:rPr lang="en-US" sz="2797" b="0" i="1" dirty="0" smtClean="0">
                              <a:latin typeface="Cambria Math" panose="02040503050406030204" pitchFamily="18" charset="0"/>
                              <a:cs typeface="Times New Roman" panose="02020603050405020304" pitchFamily="18" charset="0"/>
                            </a:rPr>
                            <m:t>0</m:t>
                          </m:r>
                        </m:sub>
                      </m:sSub>
                      <m:r>
                        <a:rPr lang="en-US" sz="2797" b="0" i="1" dirty="0" smtClean="0">
                          <a:latin typeface="Cambria Math" panose="02040503050406030204" pitchFamily="18" charset="0"/>
                          <a:cs typeface="Times New Roman" panose="02020603050405020304" pitchFamily="18" charset="0"/>
                        </a:rPr>
                        <m:t>+</m:t>
                      </m:r>
                      <m:r>
                        <a:rPr lang="en-US" sz="2797" i="1" dirty="0">
                          <a:latin typeface="Cambria Math" panose="02040503050406030204" pitchFamily="18" charset="0"/>
                          <a:cs typeface="Times New Roman" panose="02020603050405020304" pitchFamily="18" charset="0"/>
                        </a:rPr>
                        <m:t>𝑏</m:t>
                      </m:r>
                      <m:r>
                        <a:rPr lang="en-US" sz="2800" i="1">
                          <a:latin typeface="Cambria Math" panose="02040503050406030204" pitchFamily="18" charset="0"/>
                        </a:rPr>
                        <m:t>⊙</m:t>
                      </m:r>
                      <m:r>
                        <a:rPr lang="en-US" sz="2797" i="1" dirty="0">
                          <a:latin typeface="Cambria Math" panose="02040503050406030204" pitchFamily="18" charset="0"/>
                          <a:cs typeface="Times New Roman" panose="02020603050405020304" pitchFamily="18" charset="0"/>
                        </a:rPr>
                        <m:t>𝑥</m:t>
                      </m:r>
                      <m:r>
                        <a:rPr lang="en-US" sz="2797" b="0" i="1" dirty="0" smtClean="0">
                          <a:latin typeface="Cambria Math" panose="02040503050406030204" pitchFamily="18" charset="0"/>
                          <a:cs typeface="Times New Roman" panose="02020603050405020304" pitchFamily="18" charset="0"/>
                        </a:rPr>
                        <m:t>)</m:t>
                      </m:r>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59" name="TextBox 58">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3059467" y="3256905"/>
                <a:ext cx="3183290" cy="512576"/>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028254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E08BDBB-042C-494C-A05E-EDFA7D0FB285}"/>
                  </a:ext>
                </a:extLst>
              </p:cNvPr>
              <p:cNvSpPr>
                <a:spLocks noGrp="1"/>
              </p:cNvSpPr>
              <p:nvPr>
                <p:ph type="title"/>
              </p:nvPr>
            </p:nvSpPr>
            <p:spPr>
              <a:xfrm>
                <a:off x="7217028" y="387244"/>
                <a:ext cx="4387950" cy="2017289"/>
              </a:xfrm>
            </p:spPr>
            <p:txBody>
              <a:bodyPr anchor="t">
                <a:noAutofit/>
              </a:bodyPr>
              <a:lstStyle/>
              <a:p>
                <a:pPr marL="457200" indent="-457200" algn="l">
                  <a:buFont typeface="Arial" panose="020B0604020202020204" pitchFamily="34" charset="0"/>
                  <a:buChar char="•"/>
                </a:pPr>
                <a:r>
                  <a:rPr lang="en-US" sz="2000" dirty="0">
                    <a:solidFill>
                      <a:schemeClr val="tx1"/>
                    </a:solidFill>
                    <a:latin typeface="+mn-lt"/>
                  </a:rPr>
                  <a:t>Instead of predicting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𝑝</m:t>
                        </m:r>
                      </m:e>
                      <m:sub>
                        <m:r>
                          <a:rPr lang="en-US" sz="2000" b="0" i="1" smtClean="0">
                            <a:solidFill>
                              <a:schemeClr val="tx1"/>
                            </a:solidFill>
                            <a:latin typeface="Cambria Math" panose="02040503050406030204" pitchFamily="18" charset="0"/>
                          </a:rPr>
                          <m:t>𝑖</m:t>
                        </m:r>
                      </m:sub>
                    </m:sSub>
                  </m:oMath>
                </a14:m>
                <a:r>
                  <a:rPr lang="en-US" sz="2000" dirty="0">
                    <a:solidFill>
                      <a:schemeClr val="tx1"/>
                    </a:solidFill>
                    <a:latin typeface="+mn-lt"/>
                  </a:rPr>
                  <a:t> directly from our feature vector </a:t>
                </a:r>
                <a14:m>
                  <m:oMath xmlns:m="http://schemas.openxmlformats.org/officeDocument/2006/math">
                    <m:r>
                      <a:rPr lang="en-US" sz="2000" i="1" dirty="0" smtClean="0">
                        <a:solidFill>
                          <a:schemeClr val="tx1"/>
                        </a:solidFill>
                        <a:latin typeface="Cambria Math" panose="02040503050406030204" pitchFamily="18" charset="0"/>
                      </a:rPr>
                      <m:t>𝑥</m:t>
                    </m:r>
                  </m:oMath>
                </a14:m>
                <a:r>
                  <a:rPr lang="en-US" sz="2000" dirty="0">
                    <a:solidFill>
                      <a:schemeClr val="tx1"/>
                    </a:solidFill>
                    <a:latin typeface="+mn-lt"/>
                  </a:rPr>
                  <a:t>, introduce a vector of “latent” features </a:t>
                </a:r>
                <a14:m>
                  <m:oMath xmlns:m="http://schemas.openxmlformats.org/officeDocument/2006/math">
                    <m:r>
                      <a:rPr lang="el-GR" sz="2000" i="1" dirty="0" smtClean="0">
                        <a:solidFill>
                          <a:schemeClr val="tx1"/>
                        </a:solidFill>
                        <a:latin typeface="Cambria Math" panose="02040503050406030204" pitchFamily="18" charset="0"/>
                      </a:rPr>
                      <m:t>𝜁</m:t>
                    </m:r>
                  </m:oMath>
                </a14:m>
                <a:r>
                  <a:rPr lang="en-US" sz="2000" i="1" dirty="0">
                    <a:solidFill>
                      <a:schemeClr val="tx1"/>
                    </a:solidFill>
                    <a:latin typeface="+mn-lt"/>
                  </a:rPr>
                  <a:t> </a:t>
                </a:r>
                <a:r>
                  <a:rPr lang="en-US" sz="2000" dirty="0">
                    <a:solidFill>
                      <a:schemeClr val="tx1"/>
                    </a:solidFill>
                    <a:latin typeface="+mn-lt"/>
                  </a:rPr>
                  <a:t>(zeta) that we will use to predict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𝑝</m:t>
                        </m:r>
                      </m:e>
                      <m:sub>
                        <m:r>
                          <a:rPr lang="en-US" sz="2000" i="1">
                            <a:solidFill>
                              <a:schemeClr val="tx1"/>
                            </a:solidFill>
                            <a:latin typeface="Cambria Math" panose="02040503050406030204" pitchFamily="18" charset="0"/>
                          </a:rPr>
                          <m:t>𝑖</m:t>
                        </m:r>
                      </m:sub>
                    </m:sSub>
                  </m:oMath>
                </a14:m>
                <a:br>
                  <a:rPr lang="en-US" sz="2400" dirty="0">
                    <a:solidFill>
                      <a:schemeClr val="tx1"/>
                    </a:solidFill>
                    <a:latin typeface="+mn-lt"/>
                  </a:rPr>
                </a:br>
                <a:br>
                  <a:rPr lang="en-US" sz="2400" dirty="0">
                    <a:solidFill>
                      <a:schemeClr val="tx1"/>
                    </a:solidFill>
                    <a:latin typeface="+mn-lt"/>
                  </a:rPr>
                </a:br>
                <a:endParaRPr lang="en-US" sz="2400" i="1" dirty="0">
                  <a:solidFill>
                    <a:schemeClr val="tx1"/>
                  </a:solidFill>
                  <a:latin typeface="+mn-lt"/>
                </a:endParaRPr>
              </a:p>
            </p:txBody>
          </p:sp>
        </mc:Choice>
        <mc:Fallback xmlns="">
          <p:sp>
            <p:nvSpPr>
              <p:cNvPr id="2" name="Title 1">
                <a:extLst>
                  <a:ext uri="{FF2B5EF4-FFF2-40B4-BE49-F238E27FC236}">
                    <a16:creationId xmlns:a16="http://schemas.microsoft.com/office/drawing/2014/main" id="{6E08BDBB-042C-494C-A05E-EDFA7D0FB285}"/>
                  </a:ext>
                </a:extLst>
              </p:cNvPr>
              <p:cNvSpPr>
                <a:spLocks noGrp="1" noRot="1" noChangeAspect="1" noMove="1" noResize="1" noEditPoints="1" noAdjustHandles="1" noChangeArrowheads="1" noChangeShapeType="1" noTextEdit="1"/>
              </p:cNvSpPr>
              <p:nvPr>
                <p:ph type="title"/>
              </p:nvPr>
            </p:nvSpPr>
            <p:spPr>
              <a:xfrm>
                <a:off x="7217028" y="387244"/>
                <a:ext cx="4387950" cy="2017289"/>
              </a:xfrm>
              <a:blipFill>
                <a:blip r:embed="rId3"/>
                <a:stretch>
                  <a:fillRect l="-1250" t="-1818" r="-2361"/>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B7196F96-9B92-C84B-B33C-4585B8AE5240}"/>
              </a:ext>
            </a:extLst>
          </p:cNvPr>
          <p:cNvSpPr txBox="1"/>
          <p:nvPr/>
        </p:nvSpPr>
        <p:spPr>
          <a:xfrm>
            <a:off x="426570" y="2161036"/>
            <a:ext cx="543479" cy="522772"/>
          </a:xfrm>
          <a:prstGeom prst="rect">
            <a:avLst/>
          </a:prstGeom>
          <a:noFill/>
        </p:spPr>
        <p:txBody>
          <a:bodyPr wrap="square" rtlCol="0">
            <a:spAutoFit/>
          </a:bodyPr>
          <a:lstStyle/>
          <a:p>
            <a:r>
              <a:rPr lang="el-GR" sz="2797" i="1" dirty="0">
                <a:latin typeface="Times New Roman" panose="02020603050405020304" pitchFamily="18" charset="0"/>
                <a:cs typeface="Times New Roman" panose="02020603050405020304" pitchFamily="18" charset="0"/>
              </a:rPr>
              <a:t>ζ</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8E5E827C-A41C-9A41-A801-49CEF2580E6C}"/>
              </a:ext>
            </a:extLst>
          </p:cNvPr>
          <p:cNvSpPr txBox="1"/>
          <p:nvPr/>
        </p:nvSpPr>
        <p:spPr>
          <a:xfrm>
            <a:off x="4359861" y="2161036"/>
            <a:ext cx="662392" cy="522772"/>
          </a:xfrm>
          <a:prstGeom prst="rect">
            <a:avLst/>
          </a:prstGeom>
          <a:noFill/>
        </p:spPr>
        <p:txBody>
          <a:bodyPr wrap="square" rtlCol="0">
            <a:spAutoFit/>
          </a:bodyPr>
          <a:lstStyle/>
          <a:p>
            <a:r>
              <a:rPr lang="el-GR" sz="2797" i="1" dirty="0">
                <a:latin typeface="Times New Roman" panose="02020603050405020304" pitchFamily="18" charset="0"/>
                <a:cs typeface="Times New Roman" panose="02020603050405020304" pitchFamily="18" charset="0"/>
              </a:rPr>
              <a:t>ζ</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26" name="Straight Arrow Connector 25">
            <a:extLst>
              <a:ext uri="{FF2B5EF4-FFF2-40B4-BE49-F238E27FC236}">
                <a16:creationId xmlns:a16="http://schemas.microsoft.com/office/drawing/2014/main" id="{213A1C08-7264-534B-BF7D-B870FCECD83D}"/>
              </a:ext>
            </a:extLst>
          </p:cNvPr>
          <p:cNvCxnSpPr>
            <a:cxnSpLocks/>
          </p:cNvCxnSpPr>
          <p:nvPr/>
        </p:nvCxnSpPr>
        <p:spPr>
          <a:xfrm flipV="1">
            <a:off x="1970420" y="736741"/>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C134D0CD-BAC0-5F44-839E-0CBDCB88BB08}"/>
              </a:ext>
            </a:extLst>
          </p:cNvPr>
          <p:cNvCxnSpPr>
            <a:cxnSpLocks/>
          </p:cNvCxnSpPr>
          <p:nvPr/>
        </p:nvCxnSpPr>
        <p:spPr>
          <a:xfrm flipH="1" flipV="1">
            <a:off x="2592203" y="736741"/>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E1DE7A53-058C-B347-BC25-AB052A7D272E}"/>
              </a:ext>
            </a:extLst>
          </p:cNvPr>
          <p:cNvCxnSpPr>
            <a:cxnSpLocks/>
          </p:cNvCxnSpPr>
          <p:nvPr/>
        </p:nvCxnSpPr>
        <p:spPr>
          <a:xfrm flipV="1">
            <a:off x="1126908" y="736741"/>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F4049EAA-17DF-7E42-A394-6984E48ED682}"/>
              </a:ext>
            </a:extLst>
          </p:cNvPr>
          <p:cNvCxnSpPr>
            <a:cxnSpLocks/>
          </p:cNvCxnSpPr>
          <p:nvPr/>
        </p:nvCxnSpPr>
        <p:spPr>
          <a:xfrm flipV="1">
            <a:off x="1544535" y="736741"/>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D28AE069-5836-464E-9C93-A719A0595B13}"/>
              </a:ext>
            </a:extLst>
          </p:cNvPr>
          <p:cNvCxnSpPr>
            <a:cxnSpLocks/>
          </p:cNvCxnSpPr>
          <p:nvPr/>
        </p:nvCxnSpPr>
        <p:spPr>
          <a:xfrm flipV="1">
            <a:off x="2433883" y="736741"/>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1" name="Picture 30">
            <a:extLst>
              <a:ext uri="{FF2B5EF4-FFF2-40B4-BE49-F238E27FC236}">
                <a16:creationId xmlns:a16="http://schemas.microsoft.com/office/drawing/2014/main" id="{C1F8BF20-364A-5843-8FD8-15161C5B5F23}"/>
              </a:ext>
            </a:extLst>
          </p:cNvPr>
          <p:cNvPicPr>
            <a:picLocks noChangeAspect="1"/>
          </p:cNvPicPr>
          <p:nvPr/>
        </p:nvPicPr>
        <p:blipFill>
          <a:blip r:embed="rId4"/>
          <a:stretch>
            <a:fillRect/>
          </a:stretch>
        </p:blipFill>
        <p:spPr>
          <a:xfrm>
            <a:off x="880221" y="2232897"/>
            <a:ext cx="3520249" cy="473439"/>
          </a:xfrm>
          <a:prstGeom prst="rect">
            <a:avLst/>
          </a:prstGeom>
        </p:spPr>
      </p:pic>
      <p:cxnSp>
        <p:nvCxnSpPr>
          <p:cNvPr id="34" name="Straight Arrow Connector 33">
            <a:extLst>
              <a:ext uri="{FF2B5EF4-FFF2-40B4-BE49-F238E27FC236}">
                <a16:creationId xmlns:a16="http://schemas.microsoft.com/office/drawing/2014/main" id="{FCAD43C3-5611-4743-9BA6-50F550926F4D}"/>
              </a:ext>
            </a:extLst>
          </p:cNvPr>
          <p:cNvCxnSpPr>
            <a:cxnSpLocks/>
          </p:cNvCxnSpPr>
          <p:nvPr/>
        </p:nvCxnSpPr>
        <p:spPr>
          <a:xfrm flipH="1" flipV="1">
            <a:off x="2592203" y="736741"/>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08BE6C33-E740-FC40-A977-E150AA9A4605}"/>
              </a:ext>
            </a:extLst>
          </p:cNvPr>
          <p:cNvCxnSpPr>
            <a:cxnSpLocks/>
          </p:cNvCxnSpPr>
          <p:nvPr/>
        </p:nvCxnSpPr>
        <p:spPr>
          <a:xfrm flipH="1" flipV="1">
            <a:off x="2592203" y="736741"/>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090EA6B8-77A2-EA4B-B703-C5ED9D5382E8}"/>
              </a:ext>
            </a:extLst>
          </p:cNvPr>
          <p:cNvCxnSpPr>
            <a:cxnSpLocks/>
          </p:cNvCxnSpPr>
          <p:nvPr/>
        </p:nvCxnSpPr>
        <p:spPr>
          <a:xfrm flipH="1" flipV="1">
            <a:off x="2592203" y="736741"/>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TextBox 36">
            <a:extLst>
              <a:ext uri="{FF2B5EF4-FFF2-40B4-BE49-F238E27FC236}">
                <a16:creationId xmlns:a16="http://schemas.microsoft.com/office/drawing/2014/main" id="{938B7CFD-346D-414D-A4AC-DF1E1B8836E9}"/>
              </a:ext>
            </a:extLst>
          </p:cNvPr>
          <p:cNvSpPr txBox="1"/>
          <p:nvPr/>
        </p:nvSpPr>
        <p:spPr>
          <a:xfrm>
            <a:off x="1273935" y="105637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11E7216C-07F4-D446-B563-C5713BD860F6}"/>
              </a:ext>
            </a:extLst>
          </p:cNvPr>
          <p:cNvSpPr txBox="1"/>
          <p:nvPr/>
        </p:nvSpPr>
        <p:spPr>
          <a:xfrm>
            <a:off x="3454296" y="1056376"/>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40" name="Table 39">
            <a:extLst>
              <a:ext uri="{FF2B5EF4-FFF2-40B4-BE49-F238E27FC236}">
                <a16:creationId xmlns:a16="http://schemas.microsoft.com/office/drawing/2014/main" id="{8FE3AF9D-0034-BB48-8D80-5EEF7924A8E3}"/>
              </a:ext>
            </a:extLst>
          </p:cNvPr>
          <p:cNvGraphicFramePr>
            <a:graphicFrameLocks noGrp="1"/>
          </p:cNvGraphicFramePr>
          <p:nvPr>
            <p:extLst>
              <p:ext uri="{D42A27DB-BD31-4B8C-83A1-F6EECF244321}">
                <p14:modId xmlns:p14="http://schemas.microsoft.com/office/powerpoint/2010/main" val="1453430332"/>
              </p:ext>
            </p:extLst>
          </p:nvPr>
        </p:nvGraphicFramePr>
        <p:xfrm>
          <a:off x="2377403" y="40311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CE73603-7DAB-214C-9191-92C8419239D0}"/>
                  </a:ext>
                </a:extLst>
              </p:cNvPr>
              <p:cNvSpPr txBox="1"/>
              <p:nvPr/>
            </p:nvSpPr>
            <p:spPr>
              <a:xfrm>
                <a:off x="2592203" y="364485"/>
                <a:ext cx="3183290" cy="4699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𝑝</m:t>
                          </m:r>
                        </m:e>
                        <m:sub>
                          <m:r>
                            <a:rPr lang="en-US" sz="2400" i="1" dirty="0">
                              <a:latin typeface="Cambria Math" panose="02040503050406030204" pitchFamily="18" charset="0"/>
                              <a:cs typeface="Times New Roman" panose="02020603050405020304" pitchFamily="18" charset="0"/>
                            </a:rPr>
                            <m:t>𝑖</m:t>
                          </m:r>
                        </m:sub>
                      </m:sSub>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𝜎</m:t>
                      </m:r>
                      <m:r>
                        <a:rPr lang="en-US" sz="2400" b="0" i="1" dirty="0" smtClean="0">
                          <a:latin typeface="Cambria Math" panose="02040503050406030204" pitchFamily="18" charset="0"/>
                          <a:cs typeface="Times New Roman" panose="020206030504050203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𝑏</m:t>
                          </m:r>
                        </m:e>
                        <m:sub>
                          <m:r>
                            <a:rPr lang="en-US" sz="2400" b="0" i="1" dirty="0" smtClean="0">
                              <a:latin typeface="Cambria Math" panose="02040503050406030204" pitchFamily="18" charset="0"/>
                              <a:cs typeface="Times New Roman" panose="02020603050405020304" pitchFamily="18" charset="0"/>
                            </a:rPr>
                            <m:t>0</m:t>
                          </m:r>
                        </m:sub>
                      </m:sSub>
                      <m:r>
                        <a:rPr lang="en-US" sz="2400" b="0" i="1" dirty="0" smtClean="0">
                          <a:latin typeface="Cambria Math" panose="02040503050406030204" pitchFamily="18" charset="0"/>
                          <a:cs typeface="Times New Roman" panose="02020603050405020304" pitchFamily="18" charset="0"/>
                        </a:rPr>
                        <m:t>+</m:t>
                      </m:r>
                      <m:r>
                        <a:rPr lang="en-US" sz="2400" i="1" dirty="0">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rPr>
                        <m:t>⊙</m:t>
                      </m:r>
                      <m:r>
                        <m:rPr>
                          <m:nor/>
                        </m:rPr>
                        <a:rPr lang="el-GR" sz="2400" i="1" dirty="0">
                          <a:latin typeface="Times New Roman" panose="02020603050405020304" pitchFamily="18" charset="0"/>
                          <a:cs typeface="Times New Roman" panose="02020603050405020304" pitchFamily="18" charset="0"/>
                        </a:rPr>
                        <m:t>ζ</m:t>
                      </m:r>
                      <m:r>
                        <a:rPr lang="en-US" sz="2400" b="0" i="1" dirty="0" smtClean="0">
                          <a:latin typeface="Cambria Math" panose="02040503050406030204" pitchFamily="18" charset="0"/>
                          <a:cs typeface="Times New Roman" panose="02020603050405020304" pitchFamily="18" charset="0"/>
                        </a:rPr>
                        <m:t>)</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60" name="TextBox 59">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2592203" y="364485"/>
                <a:ext cx="3183290" cy="469937"/>
              </a:xfrm>
              <a:prstGeom prst="rect">
                <a:avLst/>
              </a:prstGeom>
              <a:blipFill>
                <a:blip r:embed="rId5"/>
                <a:stretch>
                  <a:fillRect b="-16883"/>
                </a:stretch>
              </a:blipFill>
            </p:spPr>
            <p:txBody>
              <a:bodyPr/>
              <a:lstStyle/>
              <a:p>
                <a:r>
                  <a:rPr lang="en-US">
                    <a:noFill/>
                  </a:rPr>
                  <a:t> </a:t>
                </a:r>
              </a:p>
            </p:txBody>
          </p:sp>
        </mc:Fallback>
      </mc:AlternateContent>
    </p:spTree>
    <p:extLst>
      <p:ext uri="{BB962C8B-B14F-4D97-AF65-F5344CB8AC3E}">
        <p14:creationId xmlns:p14="http://schemas.microsoft.com/office/powerpoint/2010/main" val="21871714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E08BDBB-042C-494C-A05E-EDFA7D0FB285}"/>
                  </a:ext>
                </a:extLst>
              </p:cNvPr>
              <p:cNvSpPr>
                <a:spLocks noGrp="1"/>
              </p:cNvSpPr>
              <p:nvPr>
                <p:ph type="title"/>
              </p:nvPr>
            </p:nvSpPr>
            <p:spPr>
              <a:xfrm>
                <a:off x="7629591" y="405133"/>
                <a:ext cx="4387950" cy="2017289"/>
              </a:xfrm>
            </p:spPr>
            <p:txBody>
              <a:bodyPr anchor="t">
                <a:noAutofit/>
              </a:bodyPr>
              <a:lstStyle/>
              <a:p>
                <a:pPr marL="457200" indent="-457200" algn="l">
                  <a:buFont typeface="Arial" panose="020B0604020202020204" pitchFamily="34" charset="0"/>
                  <a:buChar char="•"/>
                </a:pPr>
                <a:r>
                  <a:rPr lang="en-US" sz="2000" dirty="0">
                    <a:solidFill>
                      <a:schemeClr val="tx1"/>
                    </a:solidFill>
                    <a:latin typeface="+mn-lt"/>
                  </a:rPr>
                  <a:t>Instead of predicting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𝑝</m:t>
                        </m:r>
                      </m:e>
                      <m:sub>
                        <m:r>
                          <a:rPr lang="en-US" sz="2000" b="0" i="1" smtClean="0">
                            <a:solidFill>
                              <a:schemeClr val="tx1"/>
                            </a:solidFill>
                            <a:latin typeface="Cambria Math" panose="02040503050406030204" pitchFamily="18" charset="0"/>
                          </a:rPr>
                          <m:t>𝑖</m:t>
                        </m:r>
                      </m:sub>
                    </m:sSub>
                  </m:oMath>
                </a14:m>
                <a:r>
                  <a:rPr lang="en-US" sz="2000" dirty="0">
                    <a:solidFill>
                      <a:schemeClr val="tx1"/>
                    </a:solidFill>
                    <a:latin typeface="+mn-lt"/>
                  </a:rPr>
                  <a:t> directly from our feature vector </a:t>
                </a:r>
                <a14:m>
                  <m:oMath xmlns:m="http://schemas.openxmlformats.org/officeDocument/2006/math">
                    <m:r>
                      <a:rPr lang="en-US" sz="2000" i="1" dirty="0" smtClean="0">
                        <a:solidFill>
                          <a:schemeClr val="tx1"/>
                        </a:solidFill>
                        <a:latin typeface="Cambria Math" panose="02040503050406030204" pitchFamily="18" charset="0"/>
                      </a:rPr>
                      <m:t>𝑥</m:t>
                    </m:r>
                  </m:oMath>
                </a14:m>
                <a:r>
                  <a:rPr lang="en-US" sz="2000" dirty="0">
                    <a:solidFill>
                      <a:schemeClr val="tx1"/>
                    </a:solidFill>
                    <a:latin typeface="+mn-lt"/>
                  </a:rPr>
                  <a:t>, introduce a vector of “latent” features </a:t>
                </a:r>
                <a14:m>
                  <m:oMath xmlns:m="http://schemas.openxmlformats.org/officeDocument/2006/math">
                    <m:r>
                      <a:rPr lang="el-GR" sz="2000" i="1" dirty="0" smtClean="0">
                        <a:solidFill>
                          <a:schemeClr val="tx1"/>
                        </a:solidFill>
                        <a:latin typeface="Cambria Math" panose="02040503050406030204" pitchFamily="18" charset="0"/>
                      </a:rPr>
                      <m:t>𝜁</m:t>
                    </m:r>
                  </m:oMath>
                </a14:m>
                <a:r>
                  <a:rPr lang="en-US" sz="2000" i="1" dirty="0">
                    <a:solidFill>
                      <a:schemeClr val="tx1"/>
                    </a:solidFill>
                    <a:latin typeface="+mn-lt"/>
                  </a:rPr>
                  <a:t> </a:t>
                </a:r>
                <a:r>
                  <a:rPr lang="en-US" sz="2000" dirty="0">
                    <a:solidFill>
                      <a:schemeClr val="tx1"/>
                    </a:solidFill>
                    <a:latin typeface="+mn-lt"/>
                  </a:rPr>
                  <a:t>(zeta) that we will use to predict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𝑝</m:t>
                        </m:r>
                      </m:e>
                      <m:sub>
                        <m:r>
                          <a:rPr lang="en-US" sz="2000" i="1">
                            <a:solidFill>
                              <a:schemeClr val="tx1"/>
                            </a:solidFill>
                            <a:latin typeface="Cambria Math" panose="02040503050406030204" pitchFamily="18" charset="0"/>
                          </a:rPr>
                          <m:t>𝑖</m:t>
                        </m:r>
                      </m:sub>
                    </m:sSub>
                  </m:oMath>
                </a14:m>
                <a:endParaRPr lang="en-US" sz="2000" i="1" dirty="0">
                  <a:solidFill>
                    <a:schemeClr val="tx1"/>
                  </a:solidFill>
                  <a:latin typeface="+mn-lt"/>
                </a:endParaRPr>
              </a:p>
            </p:txBody>
          </p:sp>
        </mc:Choice>
        <mc:Fallback xmlns="">
          <p:sp>
            <p:nvSpPr>
              <p:cNvPr id="2" name="Title 1">
                <a:extLst>
                  <a:ext uri="{FF2B5EF4-FFF2-40B4-BE49-F238E27FC236}">
                    <a16:creationId xmlns:a16="http://schemas.microsoft.com/office/drawing/2014/main" id="{6E08BDBB-042C-494C-A05E-EDFA7D0FB285}"/>
                  </a:ext>
                </a:extLst>
              </p:cNvPr>
              <p:cNvSpPr>
                <a:spLocks noGrp="1" noRot="1" noChangeAspect="1" noMove="1" noResize="1" noEditPoints="1" noAdjustHandles="1" noChangeArrowheads="1" noChangeShapeType="1" noTextEdit="1"/>
              </p:cNvSpPr>
              <p:nvPr>
                <p:ph type="title"/>
              </p:nvPr>
            </p:nvSpPr>
            <p:spPr>
              <a:xfrm>
                <a:off x="7629591" y="405133"/>
                <a:ext cx="4387950" cy="2017289"/>
              </a:xfrm>
              <a:blipFill>
                <a:blip r:embed="rId3"/>
                <a:stretch>
                  <a:fillRect l="-1252" t="-1511" r="-25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B7196F96-9B92-C84B-B33C-4585B8AE5240}"/>
              </a:ext>
            </a:extLst>
          </p:cNvPr>
          <p:cNvSpPr txBox="1"/>
          <p:nvPr/>
        </p:nvSpPr>
        <p:spPr>
          <a:xfrm>
            <a:off x="426570" y="2161036"/>
            <a:ext cx="543479" cy="522772"/>
          </a:xfrm>
          <a:prstGeom prst="rect">
            <a:avLst/>
          </a:prstGeom>
          <a:noFill/>
        </p:spPr>
        <p:txBody>
          <a:bodyPr wrap="square" rtlCol="0">
            <a:spAutoFit/>
          </a:bodyPr>
          <a:lstStyle/>
          <a:p>
            <a:r>
              <a:rPr lang="el-GR" sz="2797" i="1" dirty="0">
                <a:latin typeface="Times New Roman" panose="02020603050405020304" pitchFamily="18" charset="0"/>
                <a:cs typeface="Times New Roman" panose="02020603050405020304" pitchFamily="18" charset="0"/>
              </a:rPr>
              <a:t>ζ</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E5E827C-A41C-9A41-A801-49CEF2580E6C}"/>
                  </a:ext>
                </a:extLst>
              </p:cNvPr>
              <p:cNvSpPr txBox="1"/>
              <p:nvPr/>
            </p:nvSpPr>
            <p:spPr>
              <a:xfrm>
                <a:off x="4359861" y="2228826"/>
                <a:ext cx="3269730"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l-GR" sz="2400" i="1" dirty="0" smtClean="0">
                          <a:latin typeface="Times New Roman" panose="02020603050405020304" pitchFamily="18" charset="0"/>
                          <a:cs typeface="Times New Roman" panose="02020603050405020304" pitchFamily="18" charset="0"/>
                        </a:rPr>
                        <m:t>ζ</m:t>
                      </m:r>
                      <m:r>
                        <m:rPr>
                          <m:nor/>
                        </m:rPr>
                        <a:rPr lang="en-US" sz="2400" i="1" baseline="-25000" dirty="0" smtClean="0">
                          <a:latin typeface="Times New Roman" panose="02020603050405020304" pitchFamily="18" charset="0"/>
                          <a:cs typeface="Times New Roman" panose="02020603050405020304" pitchFamily="18" charset="0"/>
                        </a:rPr>
                        <m:t>iM</m:t>
                      </m:r>
                      <m:r>
                        <a:rPr lang="en-US" sz="2400" i="1" dirty="0">
                          <a:latin typeface="Cambria Math" panose="02040503050406030204" pitchFamily="18" charset="0"/>
                          <a:cs typeface="Times New Roman" panose="02020603050405020304" pitchFamily="18" charset="0"/>
                        </a:rPr>
                        <m:t>=</m:t>
                      </m:r>
                      <m:r>
                        <a:rPr lang="en-US" sz="2400" i="1" dirty="0">
                          <a:latin typeface="Cambria Math" panose="02040503050406030204" pitchFamily="18" charset="0"/>
                          <a:cs typeface="Times New Roman" panose="02020603050405020304" pitchFamily="18" charset="0"/>
                        </a:rPr>
                        <m:t>𝜎</m:t>
                      </m:r>
                      <m:r>
                        <a:rPr lang="en-US" sz="2400" i="1" dirty="0">
                          <a:latin typeface="Cambria Math" panose="02040503050406030204" pitchFamily="18" charset="0"/>
                          <a:cs typeface="Times New Roman" panose="02020603050405020304" pitchFamily="18" charset="0"/>
                        </a:rPr>
                        <m:t>(</m:t>
                      </m:r>
                      <m:sSub>
                        <m:sSubPr>
                          <m:ctrlPr>
                            <a:rPr lang="en-US" sz="2400" i="1" dirty="0">
                              <a:latin typeface="Cambria Math" panose="02040503050406030204" pitchFamily="18" charset="0"/>
                              <a:cs typeface="Times New Roman" panose="02020603050405020304" pitchFamily="18" charset="0"/>
                            </a:rPr>
                          </m:ctrlPr>
                        </m:sSubPr>
                        <m:e>
                          <m:r>
                            <a:rPr lang="el-GR" sz="2400" i="1" dirty="0" smtClean="0">
                              <a:latin typeface="Cambria Math" panose="02040503050406030204" pitchFamily="18" charset="0"/>
                              <a:cs typeface="Times New Roman" panose="02020603050405020304" pitchFamily="18" charset="0"/>
                            </a:rPr>
                            <m:t>𝛽</m:t>
                          </m:r>
                        </m:e>
                        <m:sub>
                          <m:r>
                            <a:rPr lang="en-US" sz="2400" b="0" i="1" dirty="0" smtClean="0">
                              <a:latin typeface="Cambria Math" panose="02040503050406030204" pitchFamily="18" charset="0"/>
                              <a:cs typeface="Times New Roman" panose="02020603050405020304" pitchFamily="18" charset="0"/>
                            </a:rPr>
                            <m:t>𝑀</m:t>
                          </m:r>
                          <m:r>
                            <a:rPr lang="en-US" sz="2400" i="1" dirty="0">
                              <a:latin typeface="Cambria Math" panose="02040503050406030204" pitchFamily="18" charset="0"/>
                              <a:cs typeface="Times New Roman" panose="02020603050405020304" pitchFamily="18" charset="0"/>
                            </a:rPr>
                            <m:t>0</m:t>
                          </m:r>
                        </m:sub>
                      </m:sSub>
                      <m:r>
                        <a:rPr lang="en-US" sz="2400" i="1" dirty="0">
                          <a:latin typeface="Cambria Math" panose="02040503050406030204" pitchFamily="18" charset="0"/>
                          <a:cs typeface="Times New Roman" panose="02020603050405020304" pitchFamily="18" charset="0"/>
                        </a:rPr>
                        <m:t>+</m:t>
                      </m:r>
                      <m:sSub>
                        <m:sSubPr>
                          <m:ctrlPr>
                            <a:rPr lang="en-US" sz="2400" i="1" dirty="0">
                              <a:latin typeface="Cambria Math" panose="02040503050406030204" pitchFamily="18" charset="0"/>
                              <a:cs typeface="Times New Roman" panose="02020603050405020304" pitchFamily="18" charset="0"/>
                            </a:rPr>
                          </m:ctrlPr>
                        </m:sSubPr>
                        <m:e>
                          <m:r>
                            <a:rPr lang="el-GR" sz="2400" i="1" dirty="0">
                              <a:latin typeface="Cambria Math" panose="02040503050406030204" pitchFamily="18" charset="0"/>
                              <a:cs typeface="Times New Roman" panose="02020603050405020304" pitchFamily="18" charset="0"/>
                            </a:rPr>
                            <m:t>𝛽</m:t>
                          </m:r>
                        </m:e>
                        <m:sub>
                          <m:r>
                            <a:rPr lang="en-US" sz="2400" i="1" dirty="0">
                              <a:latin typeface="Cambria Math" panose="02040503050406030204" pitchFamily="18" charset="0"/>
                              <a:cs typeface="Times New Roman" panose="02020603050405020304" pitchFamily="18" charset="0"/>
                            </a:rPr>
                            <m:t>𝑀</m:t>
                          </m:r>
                        </m:sub>
                      </m:sSub>
                      <m:r>
                        <a:rPr lang="en-US" sz="2400" i="1">
                          <a:latin typeface="Cambria Math" panose="02040503050406030204" pitchFamily="18" charset="0"/>
                        </a:rPr>
                        <m:t>⊙</m:t>
                      </m:r>
                      <m:r>
                        <a:rPr lang="en-US" sz="2400" i="1" dirty="0">
                          <a:latin typeface="Cambria Math" panose="02040503050406030204" pitchFamily="18" charset="0"/>
                          <a:cs typeface="Times New Roman" panose="02020603050405020304" pitchFamily="18" charset="0"/>
                        </a:rPr>
                        <m:t>𝑥</m:t>
                      </m:r>
                      <m:r>
                        <a:rPr lang="en-US" sz="2400" i="1" dirty="0">
                          <a:latin typeface="Cambria Math" panose="02040503050406030204" pitchFamily="18" charset="0"/>
                          <a:cs typeface="Times New Roman" panose="02020603050405020304" pitchFamily="18" charset="0"/>
                        </a:rPr>
                        <m:t>)</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id="{8E5E827C-A41C-9A41-A801-49CEF2580E6C}"/>
                  </a:ext>
                </a:extLst>
              </p:cNvPr>
              <p:cNvSpPr txBox="1">
                <a:spLocks noRot="1" noChangeAspect="1" noMove="1" noResize="1" noEditPoints="1" noAdjustHandles="1" noChangeArrowheads="1" noChangeShapeType="1" noTextEdit="1"/>
              </p:cNvSpPr>
              <p:nvPr/>
            </p:nvSpPr>
            <p:spPr>
              <a:xfrm>
                <a:off x="4359861" y="2228826"/>
                <a:ext cx="3269730" cy="453137"/>
              </a:xfrm>
              <a:prstGeom prst="rect">
                <a:avLst/>
              </a:prstGeom>
              <a:blipFill>
                <a:blip r:embed="rId4"/>
                <a:stretch>
                  <a:fillRect l="-559" r="-745" b="-21622"/>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213A1C08-7264-534B-BF7D-B870FCECD83D}"/>
              </a:ext>
            </a:extLst>
          </p:cNvPr>
          <p:cNvCxnSpPr>
            <a:cxnSpLocks/>
          </p:cNvCxnSpPr>
          <p:nvPr/>
        </p:nvCxnSpPr>
        <p:spPr>
          <a:xfrm flipV="1">
            <a:off x="1970420" y="736741"/>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C134D0CD-BAC0-5F44-839E-0CBDCB88BB08}"/>
              </a:ext>
            </a:extLst>
          </p:cNvPr>
          <p:cNvCxnSpPr>
            <a:cxnSpLocks/>
          </p:cNvCxnSpPr>
          <p:nvPr/>
        </p:nvCxnSpPr>
        <p:spPr>
          <a:xfrm flipH="1" flipV="1">
            <a:off x="2592203" y="736741"/>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E1DE7A53-058C-B347-BC25-AB052A7D272E}"/>
              </a:ext>
            </a:extLst>
          </p:cNvPr>
          <p:cNvCxnSpPr>
            <a:cxnSpLocks/>
          </p:cNvCxnSpPr>
          <p:nvPr/>
        </p:nvCxnSpPr>
        <p:spPr>
          <a:xfrm flipV="1">
            <a:off x="1126908" y="736741"/>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F4049EAA-17DF-7E42-A394-6984E48ED682}"/>
              </a:ext>
            </a:extLst>
          </p:cNvPr>
          <p:cNvCxnSpPr>
            <a:cxnSpLocks/>
          </p:cNvCxnSpPr>
          <p:nvPr/>
        </p:nvCxnSpPr>
        <p:spPr>
          <a:xfrm flipV="1">
            <a:off x="1544535" y="736741"/>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D28AE069-5836-464E-9C93-A719A0595B13}"/>
              </a:ext>
            </a:extLst>
          </p:cNvPr>
          <p:cNvCxnSpPr>
            <a:cxnSpLocks/>
          </p:cNvCxnSpPr>
          <p:nvPr/>
        </p:nvCxnSpPr>
        <p:spPr>
          <a:xfrm flipV="1">
            <a:off x="2433883" y="736741"/>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1" name="Picture 30">
            <a:extLst>
              <a:ext uri="{FF2B5EF4-FFF2-40B4-BE49-F238E27FC236}">
                <a16:creationId xmlns:a16="http://schemas.microsoft.com/office/drawing/2014/main" id="{C1F8BF20-364A-5843-8FD8-15161C5B5F23}"/>
              </a:ext>
            </a:extLst>
          </p:cNvPr>
          <p:cNvPicPr>
            <a:picLocks noChangeAspect="1"/>
          </p:cNvPicPr>
          <p:nvPr/>
        </p:nvPicPr>
        <p:blipFill>
          <a:blip r:embed="rId5"/>
          <a:stretch>
            <a:fillRect/>
          </a:stretch>
        </p:blipFill>
        <p:spPr>
          <a:xfrm>
            <a:off x="880221" y="2232897"/>
            <a:ext cx="3520249" cy="473439"/>
          </a:xfrm>
          <a:prstGeom prst="rect">
            <a:avLst/>
          </a:prstGeom>
        </p:spPr>
      </p:pic>
      <p:cxnSp>
        <p:nvCxnSpPr>
          <p:cNvPr id="34" name="Straight Arrow Connector 33">
            <a:extLst>
              <a:ext uri="{FF2B5EF4-FFF2-40B4-BE49-F238E27FC236}">
                <a16:creationId xmlns:a16="http://schemas.microsoft.com/office/drawing/2014/main" id="{FCAD43C3-5611-4743-9BA6-50F550926F4D}"/>
              </a:ext>
            </a:extLst>
          </p:cNvPr>
          <p:cNvCxnSpPr>
            <a:cxnSpLocks/>
          </p:cNvCxnSpPr>
          <p:nvPr/>
        </p:nvCxnSpPr>
        <p:spPr>
          <a:xfrm flipH="1" flipV="1">
            <a:off x="2592203" y="736741"/>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08BE6C33-E740-FC40-A977-E150AA9A4605}"/>
              </a:ext>
            </a:extLst>
          </p:cNvPr>
          <p:cNvCxnSpPr>
            <a:cxnSpLocks/>
          </p:cNvCxnSpPr>
          <p:nvPr/>
        </p:nvCxnSpPr>
        <p:spPr>
          <a:xfrm flipH="1" flipV="1">
            <a:off x="2592203" y="736741"/>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090EA6B8-77A2-EA4B-B703-C5ED9D5382E8}"/>
              </a:ext>
            </a:extLst>
          </p:cNvPr>
          <p:cNvCxnSpPr>
            <a:cxnSpLocks/>
          </p:cNvCxnSpPr>
          <p:nvPr/>
        </p:nvCxnSpPr>
        <p:spPr>
          <a:xfrm flipH="1" flipV="1">
            <a:off x="2592203" y="736741"/>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TextBox 36">
            <a:extLst>
              <a:ext uri="{FF2B5EF4-FFF2-40B4-BE49-F238E27FC236}">
                <a16:creationId xmlns:a16="http://schemas.microsoft.com/office/drawing/2014/main" id="{938B7CFD-346D-414D-A4AC-DF1E1B8836E9}"/>
              </a:ext>
            </a:extLst>
          </p:cNvPr>
          <p:cNvSpPr txBox="1"/>
          <p:nvPr/>
        </p:nvSpPr>
        <p:spPr>
          <a:xfrm>
            <a:off x="1273935" y="105637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11E7216C-07F4-D446-B563-C5713BD860F6}"/>
              </a:ext>
            </a:extLst>
          </p:cNvPr>
          <p:cNvSpPr txBox="1"/>
          <p:nvPr/>
        </p:nvSpPr>
        <p:spPr>
          <a:xfrm>
            <a:off x="3454296" y="1056376"/>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40" name="Table 39">
            <a:extLst>
              <a:ext uri="{FF2B5EF4-FFF2-40B4-BE49-F238E27FC236}">
                <a16:creationId xmlns:a16="http://schemas.microsoft.com/office/drawing/2014/main" id="{8FE3AF9D-0034-BB48-8D80-5EEF7924A8E3}"/>
              </a:ext>
            </a:extLst>
          </p:cNvPr>
          <p:cNvGraphicFramePr>
            <a:graphicFrameLocks noGrp="1"/>
          </p:cNvGraphicFramePr>
          <p:nvPr/>
        </p:nvGraphicFramePr>
        <p:xfrm>
          <a:off x="2377403" y="40311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CE73603-7DAB-214C-9191-92C8419239D0}"/>
                  </a:ext>
                </a:extLst>
              </p:cNvPr>
              <p:cNvSpPr txBox="1"/>
              <p:nvPr/>
            </p:nvSpPr>
            <p:spPr>
              <a:xfrm>
                <a:off x="2715546" y="348300"/>
                <a:ext cx="2959326"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𝑝</m:t>
                          </m:r>
                        </m:e>
                        <m:sub>
                          <m:r>
                            <a:rPr lang="en-US" sz="2400" i="1" dirty="0">
                              <a:latin typeface="Cambria Math" panose="02040503050406030204" pitchFamily="18" charset="0"/>
                              <a:cs typeface="Times New Roman" panose="02020603050405020304" pitchFamily="18" charset="0"/>
                            </a:rPr>
                            <m:t>𝑖</m:t>
                          </m:r>
                        </m:sub>
                      </m:sSub>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𝜎</m:t>
                      </m:r>
                      <m:r>
                        <a:rPr lang="en-US" sz="2400" b="0" i="1" dirty="0" smtClean="0">
                          <a:latin typeface="Cambria Math" panose="02040503050406030204" pitchFamily="18" charset="0"/>
                          <a:cs typeface="Times New Roman" panose="020206030504050203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𝑏</m:t>
                          </m:r>
                        </m:e>
                        <m:sub>
                          <m:r>
                            <a:rPr lang="en-US" sz="2400" b="0" i="1" dirty="0" smtClean="0">
                              <a:latin typeface="Cambria Math" panose="02040503050406030204" pitchFamily="18" charset="0"/>
                              <a:cs typeface="Times New Roman" panose="02020603050405020304" pitchFamily="18" charset="0"/>
                            </a:rPr>
                            <m:t>0</m:t>
                          </m:r>
                        </m:sub>
                      </m:sSub>
                      <m:r>
                        <a:rPr lang="en-US" sz="2400" b="0" i="1" dirty="0" smtClean="0">
                          <a:latin typeface="Cambria Math" panose="02040503050406030204" pitchFamily="18" charset="0"/>
                          <a:cs typeface="Times New Roman" panose="02020603050405020304" pitchFamily="18" charset="0"/>
                        </a:rPr>
                        <m:t>+</m:t>
                      </m:r>
                      <m:r>
                        <a:rPr lang="en-US" sz="2400" i="1" dirty="0">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rPr>
                        <m:t>⊙</m:t>
                      </m:r>
                      <m:r>
                        <m:rPr>
                          <m:nor/>
                        </m:rPr>
                        <a:rPr lang="el-GR" sz="2400" i="1" dirty="0">
                          <a:latin typeface="Times New Roman" panose="02020603050405020304" pitchFamily="18" charset="0"/>
                          <a:cs typeface="Times New Roman" panose="02020603050405020304" pitchFamily="18" charset="0"/>
                        </a:rPr>
                        <m:t>ζ</m:t>
                      </m:r>
                      <m:r>
                        <a:rPr lang="en-US" sz="2400" b="0" i="1" dirty="0" smtClean="0">
                          <a:latin typeface="Cambria Math" panose="02040503050406030204" pitchFamily="18" charset="0"/>
                          <a:cs typeface="Times New Roman" panose="02020603050405020304" pitchFamily="18" charset="0"/>
                        </a:rPr>
                        <m:t>)</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60" name="TextBox 59">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2715546" y="348300"/>
                <a:ext cx="2959326" cy="453137"/>
              </a:xfrm>
              <a:prstGeom prst="rect">
                <a:avLst/>
              </a:prstGeom>
              <a:blipFill>
                <a:blip r:embed="rId6"/>
                <a:stretch>
                  <a:fillRect b="-21622"/>
                </a:stretch>
              </a:blipFill>
            </p:spPr>
            <p:txBody>
              <a:bodyPr/>
              <a:lstStyle/>
              <a:p>
                <a:r>
                  <a:rPr lang="en-US">
                    <a:noFill/>
                  </a:rPr>
                  <a:t> </a:t>
                </a:r>
              </a:p>
            </p:txBody>
          </p:sp>
        </mc:Fallback>
      </mc:AlternateContent>
      <p:pic>
        <p:nvPicPr>
          <p:cNvPr id="61" name="Picture 60">
            <a:extLst>
              <a:ext uri="{FF2B5EF4-FFF2-40B4-BE49-F238E27FC236}">
                <a16:creationId xmlns:a16="http://schemas.microsoft.com/office/drawing/2014/main" id="{C1F8BF20-364A-5843-8FD8-15161C5B5F23}"/>
              </a:ext>
            </a:extLst>
          </p:cNvPr>
          <p:cNvPicPr>
            <a:picLocks noChangeAspect="1"/>
          </p:cNvPicPr>
          <p:nvPr/>
        </p:nvPicPr>
        <p:blipFill>
          <a:blip r:embed="rId5"/>
          <a:stretch>
            <a:fillRect/>
          </a:stretch>
        </p:blipFill>
        <p:spPr>
          <a:xfrm>
            <a:off x="876830" y="3729053"/>
            <a:ext cx="3520249" cy="473439"/>
          </a:xfrm>
          <a:prstGeom prst="rect">
            <a:avLst/>
          </a:prstGeom>
        </p:spPr>
      </p:pic>
      <p:sp>
        <p:nvSpPr>
          <p:cNvPr id="62" name="TextBox 61">
            <a:extLst>
              <a:ext uri="{FF2B5EF4-FFF2-40B4-BE49-F238E27FC236}">
                <a16:creationId xmlns:a16="http://schemas.microsoft.com/office/drawing/2014/main" id="{B7196F96-9B92-C84B-B33C-4585B8AE5240}"/>
              </a:ext>
            </a:extLst>
          </p:cNvPr>
          <p:cNvSpPr txBox="1"/>
          <p:nvPr/>
        </p:nvSpPr>
        <p:spPr>
          <a:xfrm>
            <a:off x="426569" y="3626301"/>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8E5E827C-A41C-9A41-A801-49CEF2580E6C}"/>
              </a:ext>
            </a:extLst>
          </p:cNvPr>
          <p:cNvSpPr txBox="1"/>
          <p:nvPr/>
        </p:nvSpPr>
        <p:spPr>
          <a:xfrm>
            <a:off x="4425522" y="3604668"/>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sp>
        <p:nvSpPr>
          <p:cNvPr id="21" name="Title 1">
            <a:extLst>
              <a:ext uri="{FF2B5EF4-FFF2-40B4-BE49-F238E27FC236}">
                <a16:creationId xmlns:a16="http://schemas.microsoft.com/office/drawing/2014/main" id="{6E08BDBB-042C-494C-A05E-EDFA7D0FB285}"/>
              </a:ext>
            </a:extLst>
          </p:cNvPr>
          <p:cNvSpPr txBox="1">
            <a:spLocks/>
          </p:cNvSpPr>
          <p:nvPr/>
        </p:nvSpPr>
        <p:spPr>
          <a:xfrm>
            <a:off x="7629591" y="3059289"/>
            <a:ext cx="4387950" cy="1446367"/>
          </a:xfrm>
          <a:prstGeom prst="rect">
            <a:avLst/>
          </a:prstGeom>
        </p:spPr>
        <p:txBody>
          <a:bodyPr vert="horz" lIns="91440" tIns="45720" rIns="91440" bIns="45720" rtlCol="0" anchor="t">
            <a:noAutofit/>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pPr marL="457200" indent="-457200" algn="l">
              <a:buFont typeface="Arial" panose="020B0604020202020204" pitchFamily="34" charset="0"/>
              <a:buChar char="•"/>
            </a:pPr>
            <a:r>
              <a:rPr lang="en-US" sz="2000" dirty="0">
                <a:solidFill>
                  <a:schemeClr val="tx1"/>
                </a:solidFill>
                <a:latin typeface="+mn-lt"/>
              </a:rPr>
              <a:t>Individual elements of 𝜁 will themselves be the output of a logistic-regression-like model based on 𝑥</a:t>
            </a:r>
            <a:endParaRPr lang="en-US" sz="2000" i="1" dirty="0">
              <a:solidFill>
                <a:schemeClr val="tx1"/>
              </a:solidFill>
              <a:latin typeface="+mn-lt"/>
            </a:endParaRPr>
          </a:p>
        </p:txBody>
      </p:sp>
      <p:cxnSp>
        <p:nvCxnSpPr>
          <p:cNvPr id="22" name="Straight Arrow Connector 21">
            <a:extLst>
              <a:ext uri="{FF2B5EF4-FFF2-40B4-BE49-F238E27FC236}">
                <a16:creationId xmlns:a16="http://schemas.microsoft.com/office/drawing/2014/main" id="{213A1C08-7264-534B-BF7D-B870FCECD83D}"/>
              </a:ext>
            </a:extLst>
          </p:cNvPr>
          <p:cNvCxnSpPr>
            <a:cxnSpLocks/>
          </p:cNvCxnSpPr>
          <p:nvPr/>
        </p:nvCxnSpPr>
        <p:spPr>
          <a:xfrm flipV="1">
            <a:off x="1914511" y="2681963"/>
            <a:ext cx="2213931" cy="10430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C134D0CD-BAC0-5F44-839E-0CBDCB88BB08}"/>
              </a:ext>
            </a:extLst>
          </p:cNvPr>
          <p:cNvCxnSpPr>
            <a:cxnSpLocks/>
          </p:cNvCxnSpPr>
          <p:nvPr/>
        </p:nvCxnSpPr>
        <p:spPr>
          <a:xfrm flipV="1">
            <a:off x="4128442" y="2681964"/>
            <a:ext cx="0" cy="10470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E1DE7A53-058C-B347-BC25-AB052A7D272E}"/>
              </a:ext>
            </a:extLst>
          </p:cNvPr>
          <p:cNvCxnSpPr>
            <a:cxnSpLocks/>
          </p:cNvCxnSpPr>
          <p:nvPr/>
        </p:nvCxnSpPr>
        <p:spPr>
          <a:xfrm flipV="1">
            <a:off x="1070999" y="2681963"/>
            <a:ext cx="3057443" cy="10430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F4049EAA-17DF-7E42-A394-6984E48ED682}"/>
              </a:ext>
            </a:extLst>
          </p:cNvPr>
          <p:cNvCxnSpPr>
            <a:cxnSpLocks/>
          </p:cNvCxnSpPr>
          <p:nvPr/>
        </p:nvCxnSpPr>
        <p:spPr>
          <a:xfrm flipV="1">
            <a:off x="1488626" y="2681963"/>
            <a:ext cx="2661325" cy="10430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D28AE069-5836-464E-9C93-A719A0595B13}"/>
              </a:ext>
            </a:extLst>
          </p:cNvPr>
          <p:cNvCxnSpPr>
            <a:cxnSpLocks/>
          </p:cNvCxnSpPr>
          <p:nvPr/>
        </p:nvCxnSpPr>
        <p:spPr>
          <a:xfrm flipV="1">
            <a:off x="2377974" y="2683808"/>
            <a:ext cx="1771977" cy="10411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FCAD43C3-5611-4743-9BA6-50F550926F4D}"/>
              </a:ext>
            </a:extLst>
          </p:cNvPr>
          <p:cNvCxnSpPr>
            <a:cxnSpLocks/>
          </p:cNvCxnSpPr>
          <p:nvPr/>
        </p:nvCxnSpPr>
        <p:spPr>
          <a:xfrm flipV="1">
            <a:off x="2782982" y="2681963"/>
            <a:ext cx="1345460" cy="10430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08BE6C33-E740-FC40-A977-E150AA9A4605}"/>
              </a:ext>
            </a:extLst>
          </p:cNvPr>
          <p:cNvCxnSpPr>
            <a:cxnSpLocks/>
          </p:cNvCxnSpPr>
          <p:nvPr/>
        </p:nvCxnSpPr>
        <p:spPr>
          <a:xfrm flipV="1">
            <a:off x="3234318" y="2683808"/>
            <a:ext cx="915633" cy="10411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090EA6B8-77A2-EA4B-B703-C5ED9D5382E8}"/>
              </a:ext>
            </a:extLst>
          </p:cNvPr>
          <p:cNvCxnSpPr>
            <a:cxnSpLocks/>
          </p:cNvCxnSpPr>
          <p:nvPr/>
        </p:nvCxnSpPr>
        <p:spPr>
          <a:xfrm flipV="1">
            <a:off x="3616408" y="2683808"/>
            <a:ext cx="533543" cy="10411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65642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E08BDBB-042C-494C-A05E-EDFA7D0FB285}"/>
                  </a:ext>
                </a:extLst>
              </p:cNvPr>
              <p:cNvSpPr>
                <a:spLocks noGrp="1"/>
              </p:cNvSpPr>
              <p:nvPr>
                <p:ph type="title"/>
              </p:nvPr>
            </p:nvSpPr>
            <p:spPr>
              <a:xfrm>
                <a:off x="7629591" y="405133"/>
                <a:ext cx="4387950" cy="2017289"/>
              </a:xfrm>
            </p:spPr>
            <p:txBody>
              <a:bodyPr anchor="t">
                <a:noAutofit/>
              </a:bodyPr>
              <a:lstStyle/>
              <a:p>
                <a:pPr marL="457200" indent="-457200" algn="l">
                  <a:buFont typeface="Arial" panose="020B0604020202020204" pitchFamily="34" charset="0"/>
                  <a:buChar char="•"/>
                </a:pPr>
                <a:r>
                  <a:rPr lang="en-US" sz="2000" dirty="0">
                    <a:solidFill>
                      <a:schemeClr val="tx1"/>
                    </a:solidFill>
                    <a:latin typeface="+mn-lt"/>
                  </a:rPr>
                  <a:t>Instead of predicting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𝑝</m:t>
                        </m:r>
                      </m:e>
                      <m:sub>
                        <m:r>
                          <a:rPr lang="en-US" sz="2000" b="0" i="1" smtClean="0">
                            <a:solidFill>
                              <a:schemeClr val="tx1"/>
                            </a:solidFill>
                            <a:latin typeface="Cambria Math" panose="02040503050406030204" pitchFamily="18" charset="0"/>
                          </a:rPr>
                          <m:t>𝑖</m:t>
                        </m:r>
                      </m:sub>
                    </m:sSub>
                  </m:oMath>
                </a14:m>
                <a:r>
                  <a:rPr lang="en-US" sz="2000" dirty="0">
                    <a:solidFill>
                      <a:schemeClr val="tx1"/>
                    </a:solidFill>
                    <a:latin typeface="+mn-lt"/>
                  </a:rPr>
                  <a:t> directly from our feature vector </a:t>
                </a:r>
                <a14:m>
                  <m:oMath xmlns:m="http://schemas.openxmlformats.org/officeDocument/2006/math">
                    <m:r>
                      <a:rPr lang="en-US" sz="2000" i="1" dirty="0" smtClean="0">
                        <a:solidFill>
                          <a:schemeClr val="tx1"/>
                        </a:solidFill>
                        <a:latin typeface="Cambria Math" panose="02040503050406030204" pitchFamily="18" charset="0"/>
                      </a:rPr>
                      <m:t>𝑥</m:t>
                    </m:r>
                  </m:oMath>
                </a14:m>
                <a:r>
                  <a:rPr lang="en-US" sz="2000" dirty="0">
                    <a:solidFill>
                      <a:schemeClr val="tx1"/>
                    </a:solidFill>
                    <a:latin typeface="+mn-lt"/>
                  </a:rPr>
                  <a:t>, introduce a vector of “latent” features </a:t>
                </a:r>
                <a14:m>
                  <m:oMath xmlns:m="http://schemas.openxmlformats.org/officeDocument/2006/math">
                    <m:r>
                      <a:rPr lang="el-GR" sz="2000" i="1" dirty="0" smtClean="0">
                        <a:solidFill>
                          <a:schemeClr val="tx1"/>
                        </a:solidFill>
                        <a:latin typeface="Cambria Math" panose="02040503050406030204" pitchFamily="18" charset="0"/>
                      </a:rPr>
                      <m:t>𝜁</m:t>
                    </m:r>
                  </m:oMath>
                </a14:m>
                <a:r>
                  <a:rPr lang="en-US" sz="2000" i="1" dirty="0">
                    <a:solidFill>
                      <a:schemeClr val="tx1"/>
                    </a:solidFill>
                    <a:latin typeface="+mn-lt"/>
                  </a:rPr>
                  <a:t> </a:t>
                </a:r>
                <a:r>
                  <a:rPr lang="en-US" sz="2000" dirty="0">
                    <a:solidFill>
                      <a:schemeClr val="tx1"/>
                    </a:solidFill>
                    <a:latin typeface="+mn-lt"/>
                  </a:rPr>
                  <a:t>(zeta) that we will use to predict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𝑝</m:t>
                        </m:r>
                      </m:e>
                      <m:sub>
                        <m:r>
                          <a:rPr lang="en-US" sz="2000" i="1">
                            <a:solidFill>
                              <a:schemeClr val="tx1"/>
                            </a:solidFill>
                            <a:latin typeface="Cambria Math" panose="02040503050406030204" pitchFamily="18" charset="0"/>
                          </a:rPr>
                          <m:t>𝑖</m:t>
                        </m:r>
                      </m:sub>
                    </m:sSub>
                  </m:oMath>
                </a14:m>
                <a:endParaRPr lang="en-US" sz="2000" i="1" dirty="0">
                  <a:solidFill>
                    <a:schemeClr val="tx1"/>
                  </a:solidFill>
                  <a:latin typeface="+mn-lt"/>
                </a:endParaRPr>
              </a:p>
            </p:txBody>
          </p:sp>
        </mc:Choice>
        <mc:Fallback xmlns="">
          <p:sp>
            <p:nvSpPr>
              <p:cNvPr id="2" name="Title 1">
                <a:extLst>
                  <a:ext uri="{FF2B5EF4-FFF2-40B4-BE49-F238E27FC236}">
                    <a16:creationId xmlns:a16="http://schemas.microsoft.com/office/drawing/2014/main" id="{6E08BDBB-042C-494C-A05E-EDFA7D0FB285}"/>
                  </a:ext>
                </a:extLst>
              </p:cNvPr>
              <p:cNvSpPr>
                <a:spLocks noGrp="1" noRot="1" noChangeAspect="1" noMove="1" noResize="1" noEditPoints="1" noAdjustHandles="1" noChangeArrowheads="1" noChangeShapeType="1" noTextEdit="1"/>
              </p:cNvSpPr>
              <p:nvPr>
                <p:ph type="title"/>
              </p:nvPr>
            </p:nvSpPr>
            <p:spPr>
              <a:xfrm>
                <a:off x="7629591" y="405133"/>
                <a:ext cx="4387950" cy="2017289"/>
              </a:xfrm>
              <a:blipFill>
                <a:blip r:embed="rId3"/>
                <a:stretch>
                  <a:fillRect l="-1252" t="-1511" r="-25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B7196F96-9B92-C84B-B33C-4585B8AE5240}"/>
              </a:ext>
            </a:extLst>
          </p:cNvPr>
          <p:cNvSpPr txBox="1"/>
          <p:nvPr/>
        </p:nvSpPr>
        <p:spPr>
          <a:xfrm>
            <a:off x="426570" y="2161036"/>
            <a:ext cx="543479" cy="522772"/>
          </a:xfrm>
          <a:prstGeom prst="rect">
            <a:avLst/>
          </a:prstGeom>
          <a:noFill/>
        </p:spPr>
        <p:txBody>
          <a:bodyPr wrap="square" rtlCol="0">
            <a:spAutoFit/>
          </a:bodyPr>
          <a:lstStyle/>
          <a:p>
            <a:r>
              <a:rPr lang="el-GR" sz="2797" i="1" dirty="0">
                <a:latin typeface="Times New Roman" panose="02020603050405020304" pitchFamily="18" charset="0"/>
                <a:cs typeface="Times New Roman" panose="02020603050405020304" pitchFamily="18" charset="0"/>
              </a:rPr>
              <a:t>ζ</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E5E827C-A41C-9A41-A801-49CEF2580E6C}"/>
                  </a:ext>
                </a:extLst>
              </p:cNvPr>
              <p:cNvSpPr txBox="1"/>
              <p:nvPr/>
            </p:nvSpPr>
            <p:spPr>
              <a:xfrm>
                <a:off x="4359861" y="2228826"/>
                <a:ext cx="606811"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l-GR" sz="2400" i="1" dirty="0" smtClean="0">
                          <a:latin typeface="Times New Roman" panose="02020603050405020304" pitchFamily="18" charset="0"/>
                          <a:cs typeface="Times New Roman" panose="02020603050405020304" pitchFamily="18" charset="0"/>
                        </a:rPr>
                        <m:t>ζ</m:t>
                      </m:r>
                      <m:r>
                        <m:rPr>
                          <m:nor/>
                        </m:rPr>
                        <a:rPr lang="en-US" sz="2400" i="1" baseline="-25000" dirty="0" smtClean="0">
                          <a:latin typeface="Times New Roman" panose="02020603050405020304" pitchFamily="18" charset="0"/>
                          <a:cs typeface="Times New Roman" panose="02020603050405020304" pitchFamily="18" charset="0"/>
                        </a:rPr>
                        <m:t>iM</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id="{8E5E827C-A41C-9A41-A801-49CEF2580E6C}"/>
                  </a:ext>
                </a:extLst>
              </p:cNvPr>
              <p:cNvSpPr txBox="1">
                <a:spLocks noRot="1" noChangeAspect="1" noMove="1" noResize="1" noEditPoints="1" noAdjustHandles="1" noChangeArrowheads="1" noChangeShapeType="1" noTextEdit="1"/>
              </p:cNvSpPr>
              <p:nvPr/>
            </p:nvSpPr>
            <p:spPr>
              <a:xfrm>
                <a:off x="4359861" y="2228826"/>
                <a:ext cx="606811" cy="453137"/>
              </a:xfrm>
              <a:prstGeom prst="rect">
                <a:avLst/>
              </a:prstGeom>
              <a:blipFill>
                <a:blip r:embed="rId4"/>
                <a:stretch>
                  <a:fillRect l="-1000" b="-1486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213A1C08-7264-534B-BF7D-B870FCECD83D}"/>
              </a:ext>
            </a:extLst>
          </p:cNvPr>
          <p:cNvCxnSpPr>
            <a:cxnSpLocks/>
          </p:cNvCxnSpPr>
          <p:nvPr/>
        </p:nvCxnSpPr>
        <p:spPr>
          <a:xfrm flipV="1">
            <a:off x="1970420" y="736741"/>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C134D0CD-BAC0-5F44-839E-0CBDCB88BB08}"/>
              </a:ext>
            </a:extLst>
          </p:cNvPr>
          <p:cNvCxnSpPr>
            <a:cxnSpLocks/>
          </p:cNvCxnSpPr>
          <p:nvPr/>
        </p:nvCxnSpPr>
        <p:spPr>
          <a:xfrm flipH="1" flipV="1">
            <a:off x="2592203" y="736741"/>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E1DE7A53-058C-B347-BC25-AB052A7D272E}"/>
              </a:ext>
            </a:extLst>
          </p:cNvPr>
          <p:cNvCxnSpPr>
            <a:cxnSpLocks/>
          </p:cNvCxnSpPr>
          <p:nvPr/>
        </p:nvCxnSpPr>
        <p:spPr>
          <a:xfrm flipV="1">
            <a:off x="1126908" y="736741"/>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F4049EAA-17DF-7E42-A394-6984E48ED682}"/>
              </a:ext>
            </a:extLst>
          </p:cNvPr>
          <p:cNvCxnSpPr>
            <a:cxnSpLocks/>
          </p:cNvCxnSpPr>
          <p:nvPr/>
        </p:nvCxnSpPr>
        <p:spPr>
          <a:xfrm flipV="1">
            <a:off x="1544535" y="736741"/>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D28AE069-5836-464E-9C93-A719A0595B13}"/>
              </a:ext>
            </a:extLst>
          </p:cNvPr>
          <p:cNvCxnSpPr>
            <a:cxnSpLocks/>
          </p:cNvCxnSpPr>
          <p:nvPr/>
        </p:nvCxnSpPr>
        <p:spPr>
          <a:xfrm flipV="1">
            <a:off x="2433883" y="736741"/>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1" name="Picture 30">
            <a:extLst>
              <a:ext uri="{FF2B5EF4-FFF2-40B4-BE49-F238E27FC236}">
                <a16:creationId xmlns:a16="http://schemas.microsoft.com/office/drawing/2014/main" id="{C1F8BF20-364A-5843-8FD8-15161C5B5F23}"/>
              </a:ext>
            </a:extLst>
          </p:cNvPr>
          <p:cNvPicPr>
            <a:picLocks noChangeAspect="1"/>
          </p:cNvPicPr>
          <p:nvPr/>
        </p:nvPicPr>
        <p:blipFill>
          <a:blip r:embed="rId5"/>
          <a:stretch>
            <a:fillRect/>
          </a:stretch>
        </p:blipFill>
        <p:spPr>
          <a:xfrm>
            <a:off x="880221" y="2232897"/>
            <a:ext cx="3520249" cy="473439"/>
          </a:xfrm>
          <a:prstGeom prst="rect">
            <a:avLst/>
          </a:prstGeom>
        </p:spPr>
      </p:pic>
      <p:cxnSp>
        <p:nvCxnSpPr>
          <p:cNvPr id="34" name="Straight Arrow Connector 33">
            <a:extLst>
              <a:ext uri="{FF2B5EF4-FFF2-40B4-BE49-F238E27FC236}">
                <a16:creationId xmlns:a16="http://schemas.microsoft.com/office/drawing/2014/main" id="{FCAD43C3-5611-4743-9BA6-50F550926F4D}"/>
              </a:ext>
            </a:extLst>
          </p:cNvPr>
          <p:cNvCxnSpPr>
            <a:cxnSpLocks/>
          </p:cNvCxnSpPr>
          <p:nvPr/>
        </p:nvCxnSpPr>
        <p:spPr>
          <a:xfrm flipH="1" flipV="1">
            <a:off x="2592203" y="736741"/>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08BE6C33-E740-FC40-A977-E150AA9A4605}"/>
              </a:ext>
            </a:extLst>
          </p:cNvPr>
          <p:cNvCxnSpPr>
            <a:cxnSpLocks/>
          </p:cNvCxnSpPr>
          <p:nvPr/>
        </p:nvCxnSpPr>
        <p:spPr>
          <a:xfrm flipH="1" flipV="1">
            <a:off x="2592203" y="736741"/>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090EA6B8-77A2-EA4B-B703-C5ED9D5382E8}"/>
              </a:ext>
            </a:extLst>
          </p:cNvPr>
          <p:cNvCxnSpPr>
            <a:cxnSpLocks/>
          </p:cNvCxnSpPr>
          <p:nvPr/>
        </p:nvCxnSpPr>
        <p:spPr>
          <a:xfrm flipH="1" flipV="1">
            <a:off x="2592203" y="736741"/>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TextBox 36">
            <a:extLst>
              <a:ext uri="{FF2B5EF4-FFF2-40B4-BE49-F238E27FC236}">
                <a16:creationId xmlns:a16="http://schemas.microsoft.com/office/drawing/2014/main" id="{938B7CFD-346D-414D-A4AC-DF1E1B8836E9}"/>
              </a:ext>
            </a:extLst>
          </p:cNvPr>
          <p:cNvSpPr txBox="1"/>
          <p:nvPr/>
        </p:nvSpPr>
        <p:spPr>
          <a:xfrm>
            <a:off x="1273935" y="105637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11E7216C-07F4-D446-B563-C5713BD860F6}"/>
              </a:ext>
            </a:extLst>
          </p:cNvPr>
          <p:cNvSpPr txBox="1"/>
          <p:nvPr/>
        </p:nvSpPr>
        <p:spPr>
          <a:xfrm>
            <a:off x="3454296" y="1056376"/>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40" name="Table 39">
            <a:extLst>
              <a:ext uri="{FF2B5EF4-FFF2-40B4-BE49-F238E27FC236}">
                <a16:creationId xmlns:a16="http://schemas.microsoft.com/office/drawing/2014/main" id="{8FE3AF9D-0034-BB48-8D80-5EEF7924A8E3}"/>
              </a:ext>
            </a:extLst>
          </p:cNvPr>
          <p:cNvGraphicFramePr>
            <a:graphicFrameLocks noGrp="1"/>
          </p:cNvGraphicFramePr>
          <p:nvPr/>
        </p:nvGraphicFramePr>
        <p:xfrm>
          <a:off x="2377403" y="40311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CE73603-7DAB-214C-9191-92C8419239D0}"/>
                  </a:ext>
                </a:extLst>
              </p:cNvPr>
              <p:cNvSpPr txBox="1"/>
              <p:nvPr/>
            </p:nvSpPr>
            <p:spPr>
              <a:xfrm>
                <a:off x="2715546" y="348300"/>
                <a:ext cx="2959326"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𝑝</m:t>
                          </m:r>
                        </m:e>
                        <m:sub>
                          <m:r>
                            <a:rPr lang="en-US" sz="2400" i="1" dirty="0">
                              <a:latin typeface="Cambria Math" panose="02040503050406030204" pitchFamily="18" charset="0"/>
                              <a:cs typeface="Times New Roman" panose="02020603050405020304" pitchFamily="18" charset="0"/>
                            </a:rPr>
                            <m:t>𝑖</m:t>
                          </m:r>
                        </m:sub>
                      </m:sSub>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𝜎</m:t>
                      </m:r>
                      <m:r>
                        <a:rPr lang="en-US" sz="2400" b="0" i="1" dirty="0" smtClean="0">
                          <a:latin typeface="Cambria Math" panose="02040503050406030204" pitchFamily="18" charset="0"/>
                          <a:cs typeface="Times New Roman" panose="020206030504050203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𝑏</m:t>
                          </m:r>
                        </m:e>
                        <m:sub>
                          <m:r>
                            <a:rPr lang="en-US" sz="2400" b="0" i="1" dirty="0" smtClean="0">
                              <a:latin typeface="Cambria Math" panose="02040503050406030204" pitchFamily="18" charset="0"/>
                              <a:cs typeface="Times New Roman" panose="02020603050405020304" pitchFamily="18" charset="0"/>
                            </a:rPr>
                            <m:t>0</m:t>
                          </m:r>
                        </m:sub>
                      </m:sSub>
                      <m:r>
                        <a:rPr lang="en-US" sz="2400" b="0" i="1" dirty="0" smtClean="0">
                          <a:latin typeface="Cambria Math" panose="02040503050406030204" pitchFamily="18" charset="0"/>
                          <a:cs typeface="Times New Roman" panose="02020603050405020304" pitchFamily="18" charset="0"/>
                        </a:rPr>
                        <m:t>+</m:t>
                      </m:r>
                      <m:r>
                        <a:rPr lang="en-US" sz="2400" i="1" dirty="0">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rPr>
                        <m:t>⊙</m:t>
                      </m:r>
                      <m:r>
                        <m:rPr>
                          <m:nor/>
                        </m:rPr>
                        <a:rPr lang="el-GR" sz="2400" i="1" dirty="0">
                          <a:latin typeface="Times New Roman" panose="02020603050405020304" pitchFamily="18" charset="0"/>
                          <a:cs typeface="Times New Roman" panose="02020603050405020304" pitchFamily="18" charset="0"/>
                        </a:rPr>
                        <m:t>ζ</m:t>
                      </m:r>
                      <m:r>
                        <a:rPr lang="en-US" sz="2400" b="0" i="1" dirty="0" smtClean="0">
                          <a:latin typeface="Cambria Math" panose="02040503050406030204" pitchFamily="18" charset="0"/>
                          <a:cs typeface="Times New Roman" panose="02020603050405020304" pitchFamily="18" charset="0"/>
                        </a:rPr>
                        <m:t>)</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60" name="TextBox 59">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2715546" y="348300"/>
                <a:ext cx="2959326" cy="453137"/>
              </a:xfrm>
              <a:prstGeom prst="rect">
                <a:avLst/>
              </a:prstGeom>
              <a:blipFill>
                <a:blip r:embed="rId6"/>
                <a:stretch>
                  <a:fillRect b="-21622"/>
                </a:stretch>
              </a:blipFill>
            </p:spPr>
            <p:txBody>
              <a:bodyPr/>
              <a:lstStyle/>
              <a:p>
                <a:r>
                  <a:rPr lang="en-US">
                    <a:noFill/>
                  </a:rPr>
                  <a:t> </a:t>
                </a:r>
              </a:p>
            </p:txBody>
          </p:sp>
        </mc:Fallback>
      </mc:AlternateContent>
      <p:pic>
        <p:nvPicPr>
          <p:cNvPr id="61" name="Picture 60">
            <a:extLst>
              <a:ext uri="{FF2B5EF4-FFF2-40B4-BE49-F238E27FC236}">
                <a16:creationId xmlns:a16="http://schemas.microsoft.com/office/drawing/2014/main" id="{C1F8BF20-364A-5843-8FD8-15161C5B5F23}"/>
              </a:ext>
            </a:extLst>
          </p:cNvPr>
          <p:cNvPicPr>
            <a:picLocks noChangeAspect="1"/>
          </p:cNvPicPr>
          <p:nvPr/>
        </p:nvPicPr>
        <p:blipFill>
          <a:blip r:embed="rId5"/>
          <a:stretch>
            <a:fillRect/>
          </a:stretch>
        </p:blipFill>
        <p:spPr>
          <a:xfrm>
            <a:off x="876830" y="3729053"/>
            <a:ext cx="3520249" cy="473439"/>
          </a:xfrm>
          <a:prstGeom prst="rect">
            <a:avLst/>
          </a:prstGeom>
        </p:spPr>
      </p:pic>
      <p:sp>
        <p:nvSpPr>
          <p:cNvPr id="62" name="TextBox 61">
            <a:extLst>
              <a:ext uri="{FF2B5EF4-FFF2-40B4-BE49-F238E27FC236}">
                <a16:creationId xmlns:a16="http://schemas.microsoft.com/office/drawing/2014/main" id="{B7196F96-9B92-C84B-B33C-4585B8AE5240}"/>
              </a:ext>
            </a:extLst>
          </p:cNvPr>
          <p:cNvSpPr txBox="1"/>
          <p:nvPr/>
        </p:nvSpPr>
        <p:spPr>
          <a:xfrm>
            <a:off x="426569" y="3626301"/>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8E5E827C-A41C-9A41-A801-49CEF2580E6C}"/>
              </a:ext>
            </a:extLst>
          </p:cNvPr>
          <p:cNvSpPr txBox="1"/>
          <p:nvPr/>
        </p:nvSpPr>
        <p:spPr>
          <a:xfrm>
            <a:off x="4425522" y="3604668"/>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sp>
        <p:nvSpPr>
          <p:cNvPr id="21" name="Title 1">
            <a:extLst>
              <a:ext uri="{FF2B5EF4-FFF2-40B4-BE49-F238E27FC236}">
                <a16:creationId xmlns:a16="http://schemas.microsoft.com/office/drawing/2014/main" id="{6E08BDBB-042C-494C-A05E-EDFA7D0FB285}"/>
              </a:ext>
            </a:extLst>
          </p:cNvPr>
          <p:cNvSpPr txBox="1">
            <a:spLocks/>
          </p:cNvSpPr>
          <p:nvPr/>
        </p:nvSpPr>
        <p:spPr>
          <a:xfrm>
            <a:off x="7629591" y="3059289"/>
            <a:ext cx="4387950" cy="1446367"/>
          </a:xfrm>
          <a:prstGeom prst="rect">
            <a:avLst/>
          </a:prstGeom>
        </p:spPr>
        <p:txBody>
          <a:bodyPr vert="horz" lIns="91440" tIns="45720" rIns="91440" bIns="45720" rtlCol="0" anchor="t">
            <a:noAutofit/>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pPr marL="457200" indent="-457200" algn="l">
              <a:buFont typeface="Arial" panose="020B0604020202020204" pitchFamily="34" charset="0"/>
              <a:buChar char="•"/>
            </a:pPr>
            <a:r>
              <a:rPr lang="en-US" sz="2000" dirty="0">
                <a:solidFill>
                  <a:schemeClr val="tx1"/>
                </a:solidFill>
                <a:latin typeface="+mn-lt"/>
              </a:rPr>
              <a:t>Individual elements of 𝜁 will themselves be the output of a logistic-regression-like model based on 𝑥</a:t>
            </a:r>
            <a:endParaRPr lang="en-US" sz="2000" i="1" dirty="0">
              <a:solidFill>
                <a:schemeClr val="tx1"/>
              </a:solidFill>
              <a:latin typeface="+mn-lt"/>
            </a:endParaRPr>
          </a:p>
        </p:txBody>
      </p:sp>
      <p:cxnSp>
        <p:nvCxnSpPr>
          <p:cNvPr id="22" name="Straight Arrow Connector 21">
            <a:extLst>
              <a:ext uri="{FF2B5EF4-FFF2-40B4-BE49-F238E27FC236}">
                <a16:creationId xmlns:a16="http://schemas.microsoft.com/office/drawing/2014/main" id="{213A1C08-7264-534B-BF7D-B870FCECD83D}"/>
              </a:ext>
            </a:extLst>
          </p:cNvPr>
          <p:cNvCxnSpPr>
            <a:cxnSpLocks/>
          </p:cNvCxnSpPr>
          <p:nvPr/>
        </p:nvCxnSpPr>
        <p:spPr>
          <a:xfrm flipV="1">
            <a:off x="1914511" y="2681963"/>
            <a:ext cx="2213931" cy="10430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C134D0CD-BAC0-5F44-839E-0CBDCB88BB08}"/>
              </a:ext>
            </a:extLst>
          </p:cNvPr>
          <p:cNvCxnSpPr>
            <a:cxnSpLocks/>
          </p:cNvCxnSpPr>
          <p:nvPr/>
        </p:nvCxnSpPr>
        <p:spPr>
          <a:xfrm flipV="1">
            <a:off x="4128442" y="2681964"/>
            <a:ext cx="0" cy="10470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E1DE7A53-058C-B347-BC25-AB052A7D272E}"/>
              </a:ext>
            </a:extLst>
          </p:cNvPr>
          <p:cNvCxnSpPr>
            <a:cxnSpLocks/>
          </p:cNvCxnSpPr>
          <p:nvPr/>
        </p:nvCxnSpPr>
        <p:spPr>
          <a:xfrm flipV="1">
            <a:off x="1070999" y="2681963"/>
            <a:ext cx="3057443" cy="10430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F4049EAA-17DF-7E42-A394-6984E48ED682}"/>
              </a:ext>
            </a:extLst>
          </p:cNvPr>
          <p:cNvCxnSpPr>
            <a:cxnSpLocks/>
          </p:cNvCxnSpPr>
          <p:nvPr/>
        </p:nvCxnSpPr>
        <p:spPr>
          <a:xfrm flipV="1">
            <a:off x="1488626" y="2681963"/>
            <a:ext cx="2661325" cy="10430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D28AE069-5836-464E-9C93-A719A0595B13}"/>
              </a:ext>
            </a:extLst>
          </p:cNvPr>
          <p:cNvCxnSpPr>
            <a:cxnSpLocks/>
          </p:cNvCxnSpPr>
          <p:nvPr/>
        </p:nvCxnSpPr>
        <p:spPr>
          <a:xfrm flipV="1">
            <a:off x="2377974" y="2683808"/>
            <a:ext cx="1771977" cy="10411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FCAD43C3-5611-4743-9BA6-50F550926F4D}"/>
              </a:ext>
            </a:extLst>
          </p:cNvPr>
          <p:cNvCxnSpPr>
            <a:cxnSpLocks/>
          </p:cNvCxnSpPr>
          <p:nvPr/>
        </p:nvCxnSpPr>
        <p:spPr>
          <a:xfrm flipV="1">
            <a:off x="2782982" y="2681963"/>
            <a:ext cx="1345460" cy="10430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08BE6C33-E740-FC40-A977-E150AA9A4605}"/>
              </a:ext>
            </a:extLst>
          </p:cNvPr>
          <p:cNvCxnSpPr>
            <a:cxnSpLocks/>
          </p:cNvCxnSpPr>
          <p:nvPr/>
        </p:nvCxnSpPr>
        <p:spPr>
          <a:xfrm flipV="1">
            <a:off x="3234318" y="2683808"/>
            <a:ext cx="915633" cy="10411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090EA6B8-77A2-EA4B-B703-C5ED9D5382E8}"/>
              </a:ext>
            </a:extLst>
          </p:cNvPr>
          <p:cNvCxnSpPr>
            <a:cxnSpLocks/>
          </p:cNvCxnSpPr>
          <p:nvPr/>
        </p:nvCxnSpPr>
        <p:spPr>
          <a:xfrm flipV="1">
            <a:off x="3616408" y="2683808"/>
            <a:ext cx="533543" cy="10411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4" name="Title 1">
            <a:extLst>
              <a:ext uri="{FF2B5EF4-FFF2-40B4-BE49-F238E27FC236}">
                <a16:creationId xmlns:a16="http://schemas.microsoft.com/office/drawing/2014/main" id="{6E08BDBB-042C-494C-A05E-EDFA7D0FB285}"/>
              </a:ext>
            </a:extLst>
          </p:cNvPr>
          <p:cNvSpPr txBox="1">
            <a:spLocks/>
          </p:cNvSpPr>
          <p:nvPr/>
        </p:nvSpPr>
        <p:spPr>
          <a:xfrm>
            <a:off x="7629591" y="5305778"/>
            <a:ext cx="4387950" cy="1023571"/>
          </a:xfrm>
          <a:prstGeom prst="rect">
            <a:avLst/>
          </a:prstGeom>
        </p:spPr>
        <p:txBody>
          <a:bodyPr vert="horz" lIns="91440" tIns="45720" rIns="91440" bIns="45720" rtlCol="0" anchor="t">
            <a:noAutofit/>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pPr marL="457200" indent="-457200" algn="l">
              <a:buFont typeface="Arial" panose="020B0604020202020204" pitchFamily="34" charset="0"/>
              <a:buChar char="•"/>
            </a:pPr>
            <a:r>
              <a:rPr lang="en-US" sz="2000" dirty="0">
                <a:solidFill>
                  <a:schemeClr val="tx1"/>
                </a:solidFill>
                <a:latin typeface="+mn-lt"/>
              </a:rPr>
              <a:t>Since this is true for all elements of 𝜁, </a:t>
            </a:r>
            <a:r>
              <a:rPr lang="en-US" sz="2000" i="1" dirty="0">
                <a:solidFill>
                  <a:schemeClr val="tx1"/>
                </a:solidFill>
                <a:latin typeface="+mn-lt"/>
              </a:rPr>
              <a:t>x</a:t>
            </a:r>
            <a:r>
              <a:rPr lang="en-US" sz="2000" dirty="0">
                <a:solidFill>
                  <a:schemeClr val="tx1"/>
                </a:solidFill>
                <a:latin typeface="+mn-lt"/>
              </a:rPr>
              <a:t> and </a:t>
            </a:r>
            <a:r>
              <a:rPr lang="en-US" sz="2000" dirty="0">
                <a:solidFill>
                  <a:schemeClr val="tx1"/>
                </a:solidFill>
              </a:rPr>
              <a:t>𝜁 </a:t>
            </a:r>
            <a:r>
              <a:rPr lang="en-US" sz="2000" dirty="0">
                <a:solidFill>
                  <a:schemeClr val="tx1"/>
                </a:solidFill>
                <a:latin typeface="+mn-lt"/>
              </a:rPr>
              <a:t>are said to be “fully connected”</a:t>
            </a:r>
            <a:endParaRPr lang="en-US" sz="2000" i="1" dirty="0">
              <a:solidFill>
                <a:schemeClr val="tx1"/>
              </a:solidFill>
              <a:latin typeface="+mn-lt"/>
            </a:endParaRPr>
          </a:p>
        </p:txBody>
      </p:sp>
      <p:cxnSp>
        <p:nvCxnSpPr>
          <p:cNvPr id="45" name="Straight Arrow Connector 44">
            <a:extLst>
              <a:ext uri="{FF2B5EF4-FFF2-40B4-BE49-F238E27FC236}">
                <a16:creationId xmlns:a16="http://schemas.microsoft.com/office/drawing/2014/main" id="{213A1C08-7264-534B-BF7D-B870FCECD83D}"/>
              </a:ext>
            </a:extLst>
          </p:cNvPr>
          <p:cNvCxnSpPr>
            <a:cxnSpLocks/>
          </p:cNvCxnSpPr>
          <p:nvPr/>
        </p:nvCxnSpPr>
        <p:spPr>
          <a:xfrm flipH="1" flipV="1">
            <a:off x="1080565" y="2663506"/>
            <a:ext cx="1348186" cy="10655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C134D0CD-BAC0-5F44-839E-0CBDCB88BB08}"/>
              </a:ext>
            </a:extLst>
          </p:cNvPr>
          <p:cNvCxnSpPr>
            <a:cxnSpLocks/>
          </p:cNvCxnSpPr>
          <p:nvPr/>
        </p:nvCxnSpPr>
        <p:spPr>
          <a:xfrm flipV="1">
            <a:off x="1080565" y="2663506"/>
            <a:ext cx="0" cy="10470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E1DE7A53-058C-B347-BC25-AB052A7D272E}"/>
              </a:ext>
            </a:extLst>
          </p:cNvPr>
          <p:cNvCxnSpPr>
            <a:cxnSpLocks/>
          </p:cNvCxnSpPr>
          <p:nvPr/>
        </p:nvCxnSpPr>
        <p:spPr>
          <a:xfrm flipH="1" flipV="1">
            <a:off x="1080565" y="2663505"/>
            <a:ext cx="463970" cy="10655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F4049EAA-17DF-7E42-A394-6984E48ED682}"/>
              </a:ext>
            </a:extLst>
          </p:cNvPr>
          <p:cNvCxnSpPr>
            <a:cxnSpLocks/>
          </p:cNvCxnSpPr>
          <p:nvPr/>
        </p:nvCxnSpPr>
        <p:spPr>
          <a:xfrm flipH="1" flipV="1">
            <a:off x="1102074" y="2663506"/>
            <a:ext cx="868346" cy="10655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D28AE069-5836-464E-9C93-A719A0595B13}"/>
              </a:ext>
            </a:extLst>
          </p:cNvPr>
          <p:cNvCxnSpPr>
            <a:cxnSpLocks/>
          </p:cNvCxnSpPr>
          <p:nvPr/>
        </p:nvCxnSpPr>
        <p:spPr>
          <a:xfrm flipH="1" flipV="1">
            <a:off x="1102074" y="2665350"/>
            <a:ext cx="1736816" cy="10637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FCAD43C3-5611-4743-9BA6-50F550926F4D}"/>
              </a:ext>
            </a:extLst>
          </p:cNvPr>
          <p:cNvCxnSpPr>
            <a:cxnSpLocks/>
          </p:cNvCxnSpPr>
          <p:nvPr/>
        </p:nvCxnSpPr>
        <p:spPr>
          <a:xfrm flipH="1" flipV="1">
            <a:off x="1080566" y="2663506"/>
            <a:ext cx="2209660" cy="10655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08BE6C33-E740-FC40-A977-E150AA9A4605}"/>
              </a:ext>
            </a:extLst>
          </p:cNvPr>
          <p:cNvCxnSpPr>
            <a:cxnSpLocks/>
          </p:cNvCxnSpPr>
          <p:nvPr/>
        </p:nvCxnSpPr>
        <p:spPr>
          <a:xfrm flipH="1" flipV="1">
            <a:off x="1102074" y="2665350"/>
            <a:ext cx="2570242" cy="10637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a:extLst>
              <a:ext uri="{FF2B5EF4-FFF2-40B4-BE49-F238E27FC236}">
                <a16:creationId xmlns:a16="http://schemas.microsoft.com/office/drawing/2014/main" id="{090EA6B8-77A2-EA4B-B703-C5ED9D5382E8}"/>
              </a:ext>
            </a:extLst>
          </p:cNvPr>
          <p:cNvCxnSpPr>
            <a:cxnSpLocks/>
          </p:cNvCxnSpPr>
          <p:nvPr/>
        </p:nvCxnSpPr>
        <p:spPr>
          <a:xfrm flipH="1" flipV="1">
            <a:off x="1102074" y="2665350"/>
            <a:ext cx="3026368" cy="10637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5" name="Straight Arrow Connector 94">
            <a:extLst>
              <a:ext uri="{FF2B5EF4-FFF2-40B4-BE49-F238E27FC236}">
                <a16:creationId xmlns:a16="http://schemas.microsoft.com/office/drawing/2014/main" id="{213A1C08-7264-534B-BF7D-B870FCECD83D}"/>
              </a:ext>
            </a:extLst>
          </p:cNvPr>
          <p:cNvCxnSpPr>
            <a:cxnSpLocks/>
          </p:cNvCxnSpPr>
          <p:nvPr/>
        </p:nvCxnSpPr>
        <p:spPr>
          <a:xfrm flipH="1" flipV="1">
            <a:off x="2851600" y="2674862"/>
            <a:ext cx="438626" cy="10582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6" name="Straight Arrow Connector 95">
            <a:extLst>
              <a:ext uri="{FF2B5EF4-FFF2-40B4-BE49-F238E27FC236}">
                <a16:creationId xmlns:a16="http://schemas.microsoft.com/office/drawing/2014/main" id="{C134D0CD-BAC0-5F44-839E-0CBDCB88BB08}"/>
              </a:ext>
            </a:extLst>
          </p:cNvPr>
          <p:cNvCxnSpPr>
            <a:cxnSpLocks/>
          </p:cNvCxnSpPr>
          <p:nvPr/>
        </p:nvCxnSpPr>
        <p:spPr>
          <a:xfrm flipV="1">
            <a:off x="2851600" y="2674862"/>
            <a:ext cx="0" cy="10470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7" name="Straight Arrow Connector 96">
            <a:extLst>
              <a:ext uri="{FF2B5EF4-FFF2-40B4-BE49-F238E27FC236}">
                <a16:creationId xmlns:a16="http://schemas.microsoft.com/office/drawing/2014/main" id="{E1DE7A53-058C-B347-BC25-AB052A7D272E}"/>
              </a:ext>
            </a:extLst>
          </p:cNvPr>
          <p:cNvCxnSpPr>
            <a:cxnSpLocks/>
          </p:cNvCxnSpPr>
          <p:nvPr/>
        </p:nvCxnSpPr>
        <p:spPr>
          <a:xfrm flipH="1" flipV="1">
            <a:off x="2851600" y="2674861"/>
            <a:ext cx="1276841" cy="1050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8" name="Straight Arrow Connector 97">
            <a:extLst>
              <a:ext uri="{FF2B5EF4-FFF2-40B4-BE49-F238E27FC236}">
                <a16:creationId xmlns:a16="http://schemas.microsoft.com/office/drawing/2014/main" id="{F4049EAA-17DF-7E42-A394-6984E48ED682}"/>
              </a:ext>
            </a:extLst>
          </p:cNvPr>
          <p:cNvCxnSpPr>
            <a:cxnSpLocks/>
          </p:cNvCxnSpPr>
          <p:nvPr/>
        </p:nvCxnSpPr>
        <p:spPr>
          <a:xfrm flipH="1" flipV="1">
            <a:off x="2873110" y="2674862"/>
            <a:ext cx="820714" cy="10582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9" name="Straight Arrow Connector 98">
            <a:extLst>
              <a:ext uri="{FF2B5EF4-FFF2-40B4-BE49-F238E27FC236}">
                <a16:creationId xmlns:a16="http://schemas.microsoft.com/office/drawing/2014/main" id="{D28AE069-5836-464E-9C93-A719A0595B13}"/>
              </a:ext>
            </a:extLst>
          </p:cNvPr>
          <p:cNvCxnSpPr>
            <a:cxnSpLocks/>
          </p:cNvCxnSpPr>
          <p:nvPr/>
        </p:nvCxnSpPr>
        <p:spPr>
          <a:xfrm flipV="1">
            <a:off x="1101132" y="2676706"/>
            <a:ext cx="1771977" cy="10411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id="{FCAD43C3-5611-4743-9BA6-50F550926F4D}"/>
              </a:ext>
            </a:extLst>
          </p:cNvPr>
          <p:cNvCxnSpPr>
            <a:cxnSpLocks/>
          </p:cNvCxnSpPr>
          <p:nvPr/>
        </p:nvCxnSpPr>
        <p:spPr>
          <a:xfrm flipV="1">
            <a:off x="1506140" y="2674861"/>
            <a:ext cx="1345460" cy="10430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1" name="Straight Arrow Connector 100">
            <a:extLst>
              <a:ext uri="{FF2B5EF4-FFF2-40B4-BE49-F238E27FC236}">
                <a16:creationId xmlns:a16="http://schemas.microsoft.com/office/drawing/2014/main" id="{08BE6C33-E740-FC40-A977-E150AA9A4605}"/>
              </a:ext>
            </a:extLst>
          </p:cNvPr>
          <p:cNvCxnSpPr>
            <a:cxnSpLocks/>
          </p:cNvCxnSpPr>
          <p:nvPr/>
        </p:nvCxnSpPr>
        <p:spPr>
          <a:xfrm flipV="1">
            <a:off x="1957476" y="2676706"/>
            <a:ext cx="915633" cy="10411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2" name="Straight Arrow Connector 101">
            <a:extLst>
              <a:ext uri="{FF2B5EF4-FFF2-40B4-BE49-F238E27FC236}">
                <a16:creationId xmlns:a16="http://schemas.microsoft.com/office/drawing/2014/main" id="{090EA6B8-77A2-EA4B-B703-C5ED9D5382E8}"/>
              </a:ext>
            </a:extLst>
          </p:cNvPr>
          <p:cNvCxnSpPr>
            <a:cxnSpLocks/>
          </p:cNvCxnSpPr>
          <p:nvPr/>
        </p:nvCxnSpPr>
        <p:spPr>
          <a:xfrm flipV="1">
            <a:off x="2339566" y="2676706"/>
            <a:ext cx="533543" cy="10411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652825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E08BDBB-042C-494C-A05E-EDFA7D0FB285}"/>
                  </a:ext>
                </a:extLst>
              </p:cNvPr>
              <p:cNvSpPr>
                <a:spLocks noGrp="1"/>
              </p:cNvSpPr>
              <p:nvPr>
                <p:ph type="title"/>
              </p:nvPr>
            </p:nvSpPr>
            <p:spPr>
              <a:xfrm>
                <a:off x="7629591" y="405133"/>
                <a:ext cx="4387950" cy="2017289"/>
              </a:xfrm>
            </p:spPr>
            <p:txBody>
              <a:bodyPr anchor="t">
                <a:noAutofit/>
              </a:bodyPr>
              <a:lstStyle/>
              <a:p>
                <a:pPr marL="457200" indent="-457200" algn="l">
                  <a:buFont typeface="Arial" panose="020B0604020202020204" pitchFamily="34" charset="0"/>
                  <a:buChar char="•"/>
                </a:pPr>
                <a:r>
                  <a:rPr lang="en-US" sz="2000" dirty="0">
                    <a:solidFill>
                      <a:schemeClr val="tx1"/>
                    </a:solidFill>
                    <a:latin typeface="+mn-lt"/>
                  </a:rPr>
                  <a:t>Instead of predicting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𝑝</m:t>
                        </m:r>
                      </m:e>
                      <m:sub>
                        <m:r>
                          <a:rPr lang="en-US" sz="2000" b="0" i="1" smtClean="0">
                            <a:solidFill>
                              <a:schemeClr val="tx1"/>
                            </a:solidFill>
                            <a:latin typeface="Cambria Math" panose="02040503050406030204" pitchFamily="18" charset="0"/>
                          </a:rPr>
                          <m:t>𝑖</m:t>
                        </m:r>
                      </m:sub>
                    </m:sSub>
                  </m:oMath>
                </a14:m>
                <a:r>
                  <a:rPr lang="en-US" sz="2000" dirty="0">
                    <a:solidFill>
                      <a:schemeClr val="tx1"/>
                    </a:solidFill>
                    <a:latin typeface="+mn-lt"/>
                  </a:rPr>
                  <a:t> directly from our feature vector </a:t>
                </a:r>
                <a14:m>
                  <m:oMath xmlns:m="http://schemas.openxmlformats.org/officeDocument/2006/math">
                    <m:r>
                      <a:rPr lang="en-US" sz="2000" i="1" dirty="0" smtClean="0">
                        <a:solidFill>
                          <a:schemeClr val="tx1"/>
                        </a:solidFill>
                        <a:latin typeface="Cambria Math" panose="02040503050406030204" pitchFamily="18" charset="0"/>
                      </a:rPr>
                      <m:t>𝑥</m:t>
                    </m:r>
                  </m:oMath>
                </a14:m>
                <a:r>
                  <a:rPr lang="en-US" sz="2000" dirty="0">
                    <a:solidFill>
                      <a:schemeClr val="tx1"/>
                    </a:solidFill>
                    <a:latin typeface="+mn-lt"/>
                  </a:rPr>
                  <a:t>, introduce a vector of “latent” features </a:t>
                </a:r>
                <a14:m>
                  <m:oMath xmlns:m="http://schemas.openxmlformats.org/officeDocument/2006/math">
                    <m:r>
                      <a:rPr lang="el-GR" sz="2000" i="1" dirty="0" smtClean="0">
                        <a:solidFill>
                          <a:schemeClr val="tx1"/>
                        </a:solidFill>
                        <a:latin typeface="Cambria Math" panose="02040503050406030204" pitchFamily="18" charset="0"/>
                      </a:rPr>
                      <m:t>𝜁</m:t>
                    </m:r>
                  </m:oMath>
                </a14:m>
                <a:r>
                  <a:rPr lang="en-US" sz="2000" i="1" dirty="0">
                    <a:solidFill>
                      <a:schemeClr val="tx1"/>
                    </a:solidFill>
                    <a:latin typeface="+mn-lt"/>
                  </a:rPr>
                  <a:t> </a:t>
                </a:r>
                <a:r>
                  <a:rPr lang="en-US" sz="2000" dirty="0">
                    <a:solidFill>
                      <a:schemeClr val="tx1"/>
                    </a:solidFill>
                    <a:latin typeface="+mn-lt"/>
                  </a:rPr>
                  <a:t>(zeta) that we will use to predict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𝑝</m:t>
                        </m:r>
                      </m:e>
                      <m:sub>
                        <m:r>
                          <a:rPr lang="en-US" sz="2000" i="1">
                            <a:solidFill>
                              <a:schemeClr val="tx1"/>
                            </a:solidFill>
                            <a:latin typeface="Cambria Math" panose="02040503050406030204" pitchFamily="18" charset="0"/>
                          </a:rPr>
                          <m:t>𝑖</m:t>
                        </m:r>
                      </m:sub>
                    </m:sSub>
                  </m:oMath>
                </a14:m>
                <a:endParaRPr lang="en-US" sz="2000" i="1" dirty="0">
                  <a:solidFill>
                    <a:schemeClr val="tx1"/>
                  </a:solidFill>
                  <a:latin typeface="+mn-lt"/>
                </a:endParaRPr>
              </a:p>
            </p:txBody>
          </p:sp>
        </mc:Choice>
        <mc:Fallback xmlns="">
          <p:sp>
            <p:nvSpPr>
              <p:cNvPr id="2" name="Title 1">
                <a:extLst>
                  <a:ext uri="{FF2B5EF4-FFF2-40B4-BE49-F238E27FC236}">
                    <a16:creationId xmlns:a16="http://schemas.microsoft.com/office/drawing/2014/main" id="{6E08BDBB-042C-494C-A05E-EDFA7D0FB285}"/>
                  </a:ext>
                </a:extLst>
              </p:cNvPr>
              <p:cNvSpPr>
                <a:spLocks noGrp="1" noRot="1" noChangeAspect="1" noMove="1" noResize="1" noEditPoints="1" noAdjustHandles="1" noChangeArrowheads="1" noChangeShapeType="1" noTextEdit="1"/>
              </p:cNvSpPr>
              <p:nvPr>
                <p:ph type="title"/>
              </p:nvPr>
            </p:nvSpPr>
            <p:spPr>
              <a:xfrm>
                <a:off x="7629591" y="405133"/>
                <a:ext cx="4387950" cy="2017289"/>
              </a:xfrm>
              <a:blipFill>
                <a:blip r:embed="rId3"/>
                <a:stretch>
                  <a:fillRect l="-1252" t="-1511" r="-25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B7196F96-9B92-C84B-B33C-4585B8AE5240}"/>
              </a:ext>
            </a:extLst>
          </p:cNvPr>
          <p:cNvSpPr txBox="1"/>
          <p:nvPr/>
        </p:nvSpPr>
        <p:spPr>
          <a:xfrm>
            <a:off x="426570" y="2161036"/>
            <a:ext cx="543479" cy="522772"/>
          </a:xfrm>
          <a:prstGeom prst="rect">
            <a:avLst/>
          </a:prstGeom>
          <a:noFill/>
        </p:spPr>
        <p:txBody>
          <a:bodyPr wrap="square" rtlCol="0">
            <a:spAutoFit/>
          </a:bodyPr>
          <a:lstStyle/>
          <a:p>
            <a:r>
              <a:rPr lang="el-GR" sz="2797" i="1" dirty="0">
                <a:latin typeface="Times New Roman" panose="02020603050405020304" pitchFamily="18" charset="0"/>
                <a:cs typeface="Times New Roman" panose="02020603050405020304" pitchFamily="18" charset="0"/>
              </a:rPr>
              <a:t>ζ</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E5E827C-A41C-9A41-A801-49CEF2580E6C}"/>
                  </a:ext>
                </a:extLst>
              </p:cNvPr>
              <p:cNvSpPr txBox="1"/>
              <p:nvPr/>
            </p:nvSpPr>
            <p:spPr>
              <a:xfrm>
                <a:off x="4359861" y="2228826"/>
                <a:ext cx="606811"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l-GR" sz="2400" i="1" dirty="0" smtClean="0">
                          <a:latin typeface="Times New Roman" panose="02020603050405020304" pitchFamily="18" charset="0"/>
                          <a:cs typeface="Times New Roman" panose="02020603050405020304" pitchFamily="18" charset="0"/>
                        </a:rPr>
                        <m:t>ζ</m:t>
                      </m:r>
                      <m:r>
                        <m:rPr>
                          <m:nor/>
                        </m:rPr>
                        <a:rPr lang="en-US" sz="2400" i="1" baseline="-25000" dirty="0" smtClean="0">
                          <a:latin typeface="Times New Roman" panose="02020603050405020304" pitchFamily="18" charset="0"/>
                          <a:cs typeface="Times New Roman" panose="02020603050405020304" pitchFamily="18" charset="0"/>
                        </a:rPr>
                        <m:t>iM</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id="{8E5E827C-A41C-9A41-A801-49CEF2580E6C}"/>
                  </a:ext>
                </a:extLst>
              </p:cNvPr>
              <p:cNvSpPr txBox="1">
                <a:spLocks noRot="1" noChangeAspect="1" noMove="1" noResize="1" noEditPoints="1" noAdjustHandles="1" noChangeArrowheads="1" noChangeShapeType="1" noTextEdit="1"/>
              </p:cNvSpPr>
              <p:nvPr/>
            </p:nvSpPr>
            <p:spPr>
              <a:xfrm>
                <a:off x="4359861" y="2228826"/>
                <a:ext cx="606811" cy="453137"/>
              </a:xfrm>
              <a:prstGeom prst="rect">
                <a:avLst/>
              </a:prstGeom>
              <a:blipFill>
                <a:blip r:embed="rId4"/>
                <a:stretch>
                  <a:fillRect l="-1000" b="-1486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213A1C08-7264-534B-BF7D-B870FCECD83D}"/>
              </a:ext>
            </a:extLst>
          </p:cNvPr>
          <p:cNvCxnSpPr>
            <a:cxnSpLocks/>
          </p:cNvCxnSpPr>
          <p:nvPr/>
        </p:nvCxnSpPr>
        <p:spPr>
          <a:xfrm flipV="1">
            <a:off x="1970420" y="736741"/>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C134D0CD-BAC0-5F44-839E-0CBDCB88BB08}"/>
              </a:ext>
            </a:extLst>
          </p:cNvPr>
          <p:cNvCxnSpPr>
            <a:cxnSpLocks/>
          </p:cNvCxnSpPr>
          <p:nvPr/>
        </p:nvCxnSpPr>
        <p:spPr>
          <a:xfrm flipH="1" flipV="1">
            <a:off x="2592203" y="736741"/>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E1DE7A53-058C-B347-BC25-AB052A7D272E}"/>
              </a:ext>
            </a:extLst>
          </p:cNvPr>
          <p:cNvCxnSpPr>
            <a:cxnSpLocks/>
          </p:cNvCxnSpPr>
          <p:nvPr/>
        </p:nvCxnSpPr>
        <p:spPr>
          <a:xfrm flipV="1">
            <a:off x="1126908" y="736741"/>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F4049EAA-17DF-7E42-A394-6984E48ED682}"/>
              </a:ext>
            </a:extLst>
          </p:cNvPr>
          <p:cNvCxnSpPr>
            <a:cxnSpLocks/>
          </p:cNvCxnSpPr>
          <p:nvPr/>
        </p:nvCxnSpPr>
        <p:spPr>
          <a:xfrm flipV="1">
            <a:off x="1544535" y="736741"/>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D28AE069-5836-464E-9C93-A719A0595B13}"/>
              </a:ext>
            </a:extLst>
          </p:cNvPr>
          <p:cNvCxnSpPr>
            <a:cxnSpLocks/>
          </p:cNvCxnSpPr>
          <p:nvPr/>
        </p:nvCxnSpPr>
        <p:spPr>
          <a:xfrm flipV="1">
            <a:off x="2433883" y="736741"/>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1" name="Picture 30">
            <a:extLst>
              <a:ext uri="{FF2B5EF4-FFF2-40B4-BE49-F238E27FC236}">
                <a16:creationId xmlns:a16="http://schemas.microsoft.com/office/drawing/2014/main" id="{C1F8BF20-364A-5843-8FD8-15161C5B5F23}"/>
              </a:ext>
            </a:extLst>
          </p:cNvPr>
          <p:cNvPicPr>
            <a:picLocks noChangeAspect="1"/>
          </p:cNvPicPr>
          <p:nvPr/>
        </p:nvPicPr>
        <p:blipFill>
          <a:blip r:embed="rId5"/>
          <a:stretch>
            <a:fillRect/>
          </a:stretch>
        </p:blipFill>
        <p:spPr>
          <a:xfrm>
            <a:off x="880221" y="2232897"/>
            <a:ext cx="3520249" cy="473439"/>
          </a:xfrm>
          <a:prstGeom prst="rect">
            <a:avLst/>
          </a:prstGeom>
        </p:spPr>
      </p:pic>
      <p:cxnSp>
        <p:nvCxnSpPr>
          <p:cNvPr id="34" name="Straight Arrow Connector 33">
            <a:extLst>
              <a:ext uri="{FF2B5EF4-FFF2-40B4-BE49-F238E27FC236}">
                <a16:creationId xmlns:a16="http://schemas.microsoft.com/office/drawing/2014/main" id="{FCAD43C3-5611-4743-9BA6-50F550926F4D}"/>
              </a:ext>
            </a:extLst>
          </p:cNvPr>
          <p:cNvCxnSpPr>
            <a:cxnSpLocks/>
          </p:cNvCxnSpPr>
          <p:nvPr/>
        </p:nvCxnSpPr>
        <p:spPr>
          <a:xfrm flipH="1" flipV="1">
            <a:off x="2592203" y="736741"/>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08BE6C33-E740-FC40-A977-E150AA9A4605}"/>
              </a:ext>
            </a:extLst>
          </p:cNvPr>
          <p:cNvCxnSpPr>
            <a:cxnSpLocks/>
          </p:cNvCxnSpPr>
          <p:nvPr/>
        </p:nvCxnSpPr>
        <p:spPr>
          <a:xfrm flipH="1" flipV="1">
            <a:off x="2592203" y="736741"/>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090EA6B8-77A2-EA4B-B703-C5ED9D5382E8}"/>
              </a:ext>
            </a:extLst>
          </p:cNvPr>
          <p:cNvCxnSpPr>
            <a:cxnSpLocks/>
          </p:cNvCxnSpPr>
          <p:nvPr/>
        </p:nvCxnSpPr>
        <p:spPr>
          <a:xfrm flipH="1" flipV="1">
            <a:off x="2592203" y="736741"/>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TextBox 36">
            <a:extLst>
              <a:ext uri="{FF2B5EF4-FFF2-40B4-BE49-F238E27FC236}">
                <a16:creationId xmlns:a16="http://schemas.microsoft.com/office/drawing/2014/main" id="{938B7CFD-346D-414D-A4AC-DF1E1B8836E9}"/>
              </a:ext>
            </a:extLst>
          </p:cNvPr>
          <p:cNvSpPr txBox="1"/>
          <p:nvPr/>
        </p:nvSpPr>
        <p:spPr>
          <a:xfrm>
            <a:off x="1273935" y="105637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11E7216C-07F4-D446-B563-C5713BD860F6}"/>
              </a:ext>
            </a:extLst>
          </p:cNvPr>
          <p:cNvSpPr txBox="1"/>
          <p:nvPr/>
        </p:nvSpPr>
        <p:spPr>
          <a:xfrm>
            <a:off x="3454296" y="1056376"/>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40" name="Table 39">
            <a:extLst>
              <a:ext uri="{FF2B5EF4-FFF2-40B4-BE49-F238E27FC236}">
                <a16:creationId xmlns:a16="http://schemas.microsoft.com/office/drawing/2014/main" id="{8FE3AF9D-0034-BB48-8D80-5EEF7924A8E3}"/>
              </a:ext>
            </a:extLst>
          </p:cNvPr>
          <p:cNvGraphicFramePr>
            <a:graphicFrameLocks noGrp="1"/>
          </p:cNvGraphicFramePr>
          <p:nvPr/>
        </p:nvGraphicFramePr>
        <p:xfrm>
          <a:off x="2377403" y="40311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CE73603-7DAB-214C-9191-92C8419239D0}"/>
                  </a:ext>
                </a:extLst>
              </p:cNvPr>
              <p:cNvSpPr txBox="1"/>
              <p:nvPr/>
            </p:nvSpPr>
            <p:spPr>
              <a:xfrm>
                <a:off x="2715546" y="348300"/>
                <a:ext cx="2959326"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𝑝</m:t>
                          </m:r>
                        </m:e>
                        <m:sub>
                          <m:r>
                            <a:rPr lang="en-US" sz="2400" i="1" dirty="0">
                              <a:latin typeface="Cambria Math" panose="02040503050406030204" pitchFamily="18" charset="0"/>
                              <a:cs typeface="Times New Roman" panose="02020603050405020304" pitchFamily="18" charset="0"/>
                            </a:rPr>
                            <m:t>𝑖</m:t>
                          </m:r>
                        </m:sub>
                      </m:sSub>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𝜎</m:t>
                      </m:r>
                      <m:r>
                        <a:rPr lang="en-US" sz="2400" b="0" i="1" dirty="0" smtClean="0">
                          <a:latin typeface="Cambria Math" panose="02040503050406030204" pitchFamily="18" charset="0"/>
                          <a:cs typeface="Times New Roman" panose="020206030504050203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𝑏</m:t>
                          </m:r>
                        </m:e>
                        <m:sub>
                          <m:r>
                            <a:rPr lang="en-US" sz="2400" b="0" i="1" dirty="0" smtClean="0">
                              <a:latin typeface="Cambria Math" panose="02040503050406030204" pitchFamily="18" charset="0"/>
                              <a:cs typeface="Times New Roman" panose="02020603050405020304" pitchFamily="18" charset="0"/>
                            </a:rPr>
                            <m:t>0</m:t>
                          </m:r>
                        </m:sub>
                      </m:sSub>
                      <m:r>
                        <a:rPr lang="en-US" sz="2400" b="0" i="1" dirty="0" smtClean="0">
                          <a:latin typeface="Cambria Math" panose="02040503050406030204" pitchFamily="18" charset="0"/>
                          <a:cs typeface="Times New Roman" panose="02020603050405020304" pitchFamily="18" charset="0"/>
                        </a:rPr>
                        <m:t>+</m:t>
                      </m:r>
                      <m:r>
                        <a:rPr lang="en-US" sz="2400" i="1" dirty="0">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rPr>
                        <m:t>⊙</m:t>
                      </m:r>
                      <m:r>
                        <m:rPr>
                          <m:nor/>
                        </m:rPr>
                        <a:rPr lang="el-GR" sz="2400" i="1" dirty="0">
                          <a:latin typeface="Times New Roman" panose="02020603050405020304" pitchFamily="18" charset="0"/>
                          <a:cs typeface="Times New Roman" panose="02020603050405020304" pitchFamily="18" charset="0"/>
                        </a:rPr>
                        <m:t>ζ</m:t>
                      </m:r>
                      <m:r>
                        <a:rPr lang="en-US" sz="2400" b="0" i="1" dirty="0" smtClean="0">
                          <a:latin typeface="Cambria Math" panose="02040503050406030204" pitchFamily="18" charset="0"/>
                          <a:cs typeface="Times New Roman" panose="02020603050405020304" pitchFamily="18" charset="0"/>
                        </a:rPr>
                        <m:t>)</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60" name="TextBox 59">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2715546" y="348300"/>
                <a:ext cx="2959326" cy="453137"/>
              </a:xfrm>
              <a:prstGeom prst="rect">
                <a:avLst/>
              </a:prstGeom>
              <a:blipFill>
                <a:blip r:embed="rId6"/>
                <a:stretch>
                  <a:fillRect b="-21622"/>
                </a:stretch>
              </a:blipFill>
            </p:spPr>
            <p:txBody>
              <a:bodyPr/>
              <a:lstStyle/>
              <a:p>
                <a:r>
                  <a:rPr lang="en-US">
                    <a:noFill/>
                  </a:rPr>
                  <a:t> </a:t>
                </a:r>
              </a:p>
            </p:txBody>
          </p:sp>
        </mc:Fallback>
      </mc:AlternateContent>
      <p:pic>
        <p:nvPicPr>
          <p:cNvPr id="61" name="Picture 60">
            <a:extLst>
              <a:ext uri="{FF2B5EF4-FFF2-40B4-BE49-F238E27FC236}">
                <a16:creationId xmlns:a16="http://schemas.microsoft.com/office/drawing/2014/main" id="{C1F8BF20-364A-5843-8FD8-15161C5B5F23}"/>
              </a:ext>
            </a:extLst>
          </p:cNvPr>
          <p:cNvPicPr>
            <a:picLocks noChangeAspect="1"/>
          </p:cNvPicPr>
          <p:nvPr/>
        </p:nvPicPr>
        <p:blipFill>
          <a:blip r:embed="rId5"/>
          <a:stretch>
            <a:fillRect/>
          </a:stretch>
        </p:blipFill>
        <p:spPr>
          <a:xfrm>
            <a:off x="876830" y="3729053"/>
            <a:ext cx="3520249" cy="473439"/>
          </a:xfrm>
          <a:prstGeom prst="rect">
            <a:avLst/>
          </a:prstGeom>
        </p:spPr>
      </p:pic>
      <p:sp>
        <p:nvSpPr>
          <p:cNvPr id="62" name="TextBox 61">
            <a:extLst>
              <a:ext uri="{FF2B5EF4-FFF2-40B4-BE49-F238E27FC236}">
                <a16:creationId xmlns:a16="http://schemas.microsoft.com/office/drawing/2014/main" id="{B7196F96-9B92-C84B-B33C-4585B8AE5240}"/>
              </a:ext>
            </a:extLst>
          </p:cNvPr>
          <p:cNvSpPr txBox="1"/>
          <p:nvPr/>
        </p:nvSpPr>
        <p:spPr>
          <a:xfrm>
            <a:off x="426569" y="3626301"/>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8E5E827C-A41C-9A41-A801-49CEF2580E6C}"/>
              </a:ext>
            </a:extLst>
          </p:cNvPr>
          <p:cNvSpPr txBox="1"/>
          <p:nvPr/>
        </p:nvSpPr>
        <p:spPr>
          <a:xfrm>
            <a:off x="4425522" y="3604668"/>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sp>
        <p:nvSpPr>
          <p:cNvPr id="21" name="Title 1">
            <a:extLst>
              <a:ext uri="{FF2B5EF4-FFF2-40B4-BE49-F238E27FC236}">
                <a16:creationId xmlns:a16="http://schemas.microsoft.com/office/drawing/2014/main" id="{6E08BDBB-042C-494C-A05E-EDFA7D0FB285}"/>
              </a:ext>
            </a:extLst>
          </p:cNvPr>
          <p:cNvSpPr txBox="1">
            <a:spLocks/>
          </p:cNvSpPr>
          <p:nvPr/>
        </p:nvSpPr>
        <p:spPr>
          <a:xfrm>
            <a:off x="7629591" y="3059289"/>
            <a:ext cx="4387950" cy="1446367"/>
          </a:xfrm>
          <a:prstGeom prst="rect">
            <a:avLst/>
          </a:prstGeom>
        </p:spPr>
        <p:txBody>
          <a:bodyPr vert="horz" lIns="91440" tIns="45720" rIns="91440" bIns="45720" rtlCol="0" anchor="t">
            <a:noAutofit/>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pPr marL="457200" indent="-457200" algn="l">
              <a:buFont typeface="Arial" panose="020B0604020202020204" pitchFamily="34" charset="0"/>
              <a:buChar char="•"/>
            </a:pPr>
            <a:r>
              <a:rPr lang="en-US" sz="2000" dirty="0">
                <a:solidFill>
                  <a:schemeClr val="tx1"/>
                </a:solidFill>
                <a:latin typeface="+mn-lt"/>
              </a:rPr>
              <a:t>Individual elements of 𝜁 will themselves be the output of a logistic-regression-like model based on 𝑥</a:t>
            </a:r>
            <a:endParaRPr lang="en-US" sz="2000" i="1" dirty="0">
              <a:solidFill>
                <a:schemeClr val="tx1"/>
              </a:solidFill>
              <a:latin typeface="+mn-lt"/>
            </a:endParaRPr>
          </a:p>
        </p:txBody>
      </p:sp>
      <p:sp>
        <p:nvSpPr>
          <p:cNvPr id="44" name="Title 1">
            <a:extLst>
              <a:ext uri="{FF2B5EF4-FFF2-40B4-BE49-F238E27FC236}">
                <a16:creationId xmlns:a16="http://schemas.microsoft.com/office/drawing/2014/main" id="{6E08BDBB-042C-494C-A05E-EDFA7D0FB285}"/>
              </a:ext>
            </a:extLst>
          </p:cNvPr>
          <p:cNvSpPr txBox="1">
            <a:spLocks/>
          </p:cNvSpPr>
          <p:nvPr/>
        </p:nvSpPr>
        <p:spPr>
          <a:xfrm>
            <a:off x="7629591" y="5305778"/>
            <a:ext cx="4387950" cy="1023571"/>
          </a:xfrm>
          <a:prstGeom prst="rect">
            <a:avLst/>
          </a:prstGeom>
        </p:spPr>
        <p:txBody>
          <a:bodyPr vert="horz" lIns="91440" tIns="45720" rIns="91440" bIns="45720" rtlCol="0" anchor="t">
            <a:noAutofit/>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pPr marL="457200" indent="-457200" algn="l">
              <a:buFont typeface="Arial" panose="020B0604020202020204" pitchFamily="34" charset="0"/>
              <a:buChar char="•"/>
            </a:pPr>
            <a:r>
              <a:rPr lang="en-US" sz="2000" dirty="0">
                <a:solidFill>
                  <a:schemeClr val="tx1"/>
                </a:solidFill>
                <a:latin typeface="+mn-lt"/>
              </a:rPr>
              <a:t>Since this is true for all elements of 𝜁, </a:t>
            </a:r>
            <a:r>
              <a:rPr lang="en-US" sz="2000" i="1" dirty="0">
                <a:solidFill>
                  <a:schemeClr val="tx1"/>
                </a:solidFill>
                <a:latin typeface="+mn-lt"/>
              </a:rPr>
              <a:t>x</a:t>
            </a:r>
            <a:r>
              <a:rPr lang="en-US" sz="2000" dirty="0">
                <a:solidFill>
                  <a:schemeClr val="tx1"/>
                </a:solidFill>
                <a:latin typeface="+mn-lt"/>
              </a:rPr>
              <a:t> and </a:t>
            </a:r>
            <a:r>
              <a:rPr lang="en-US" sz="2000" dirty="0">
                <a:solidFill>
                  <a:schemeClr val="tx1"/>
                </a:solidFill>
              </a:rPr>
              <a:t>𝜁 </a:t>
            </a:r>
            <a:r>
              <a:rPr lang="en-US" sz="2000" dirty="0">
                <a:solidFill>
                  <a:schemeClr val="tx1"/>
                </a:solidFill>
                <a:latin typeface="+mn-lt"/>
              </a:rPr>
              <a:t>are said to be “fully connected”</a:t>
            </a:r>
            <a:endParaRPr lang="en-US" sz="2000" i="1" dirty="0">
              <a:solidFill>
                <a:schemeClr val="tx1"/>
              </a:solidFill>
              <a:latin typeface="+mn-lt"/>
            </a:endParaRPr>
          </a:p>
        </p:txBody>
      </p:sp>
      <p:cxnSp>
        <p:nvCxnSpPr>
          <p:cNvPr id="53" name="Straight Arrow Connector 52">
            <a:extLst>
              <a:ext uri="{FF2B5EF4-FFF2-40B4-BE49-F238E27FC236}">
                <a16:creationId xmlns:a16="http://schemas.microsoft.com/office/drawing/2014/main" id="{C134D0CD-BAC0-5F44-839E-0CBDCB88BB08}"/>
              </a:ext>
            </a:extLst>
          </p:cNvPr>
          <p:cNvCxnSpPr>
            <a:cxnSpLocks/>
          </p:cNvCxnSpPr>
          <p:nvPr/>
        </p:nvCxnSpPr>
        <p:spPr>
          <a:xfrm flipV="1">
            <a:off x="1126908" y="2706337"/>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C134D0CD-BAC0-5F44-839E-0CBDCB88BB08}"/>
              </a:ext>
            </a:extLst>
          </p:cNvPr>
          <p:cNvCxnSpPr>
            <a:cxnSpLocks/>
          </p:cNvCxnSpPr>
          <p:nvPr/>
        </p:nvCxnSpPr>
        <p:spPr>
          <a:xfrm flipV="1">
            <a:off x="4149951" y="2706337"/>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C134D0CD-BAC0-5F44-839E-0CBDCB88BB08}"/>
              </a:ext>
            </a:extLst>
          </p:cNvPr>
          <p:cNvCxnSpPr>
            <a:cxnSpLocks/>
          </p:cNvCxnSpPr>
          <p:nvPr/>
        </p:nvCxnSpPr>
        <p:spPr>
          <a:xfrm flipV="1">
            <a:off x="2246489" y="2878667"/>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C134D0CD-BAC0-5F44-839E-0CBDCB88BB08}"/>
              </a:ext>
            </a:extLst>
          </p:cNvPr>
          <p:cNvCxnSpPr>
            <a:cxnSpLocks/>
          </p:cNvCxnSpPr>
          <p:nvPr/>
        </p:nvCxnSpPr>
        <p:spPr>
          <a:xfrm flipH="1" flipV="1">
            <a:off x="2246489" y="2878667"/>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Right Brace 12"/>
          <p:cNvSpPr/>
          <p:nvPr/>
        </p:nvSpPr>
        <p:spPr>
          <a:xfrm rot="5400000">
            <a:off x="2355531" y="3483692"/>
            <a:ext cx="525630" cy="3483033"/>
          </a:xfrm>
          <a:prstGeom prst="rightBrace">
            <a:avLst>
              <a:gd name="adj1" fmla="val 29810"/>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4" name="TextBox 13"/>
          <p:cNvSpPr txBox="1"/>
          <p:nvPr/>
        </p:nvSpPr>
        <p:spPr>
          <a:xfrm>
            <a:off x="418924" y="5647646"/>
            <a:ext cx="4378443" cy="369332"/>
          </a:xfrm>
          <a:prstGeom prst="rect">
            <a:avLst/>
          </a:prstGeom>
          <a:noFill/>
        </p:spPr>
        <p:txBody>
          <a:bodyPr wrap="none" rtlCol="0">
            <a:spAutoFit/>
          </a:bodyPr>
          <a:lstStyle/>
          <a:p>
            <a:pPr algn="ctr"/>
            <a:r>
              <a:rPr lang="en-US" dirty="0">
                <a:solidFill>
                  <a:schemeClr val="accent2"/>
                </a:solidFill>
              </a:rPr>
              <a:t>Simplified notation for fully connected layers</a:t>
            </a:r>
          </a:p>
        </p:txBody>
      </p:sp>
    </p:spTree>
    <p:extLst>
      <p:ext uri="{BB962C8B-B14F-4D97-AF65-F5344CB8AC3E}">
        <p14:creationId xmlns:p14="http://schemas.microsoft.com/office/powerpoint/2010/main" val="40091786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E08BDBB-042C-494C-A05E-EDFA7D0FB285}"/>
                  </a:ext>
                </a:extLst>
              </p:cNvPr>
              <p:cNvSpPr>
                <a:spLocks noGrp="1"/>
              </p:cNvSpPr>
              <p:nvPr>
                <p:ph type="title"/>
              </p:nvPr>
            </p:nvSpPr>
            <p:spPr>
              <a:xfrm>
                <a:off x="7629591" y="405133"/>
                <a:ext cx="4387950" cy="2017289"/>
              </a:xfrm>
            </p:spPr>
            <p:txBody>
              <a:bodyPr anchor="t">
                <a:noAutofit/>
              </a:bodyPr>
              <a:lstStyle/>
              <a:p>
                <a:pPr marL="457200" indent="-457200" algn="l">
                  <a:buFont typeface="Arial" panose="020B0604020202020204" pitchFamily="34" charset="0"/>
                  <a:buChar char="•"/>
                </a:pPr>
                <a:r>
                  <a:rPr lang="en-US" sz="2000" dirty="0">
                    <a:solidFill>
                      <a:schemeClr val="tx1"/>
                    </a:solidFill>
                    <a:latin typeface="+mn-lt"/>
                  </a:rPr>
                  <a:t>Instead of predicting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𝑝</m:t>
                        </m:r>
                      </m:e>
                      <m:sub>
                        <m:r>
                          <a:rPr lang="en-US" sz="2000" b="0" i="1" smtClean="0">
                            <a:solidFill>
                              <a:schemeClr val="tx1"/>
                            </a:solidFill>
                            <a:latin typeface="Cambria Math" panose="02040503050406030204" pitchFamily="18" charset="0"/>
                          </a:rPr>
                          <m:t>𝑖</m:t>
                        </m:r>
                      </m:sub>
                    </m:sSub>
                  </m:oMath>
                </a14:m>
                <a:r>
                  <a:rPr lang="en-US" sz="2000" dirty="0">
                    <a:solidFill>
                      <a:schemeClr val="tx1"/>
                    </a:solidFill>
                    <a:latin typeface="+mn-lt"/>
                  </a:rPr>
                  <a:t> directly from our feature vector </a:t>
                </a:r>
                <a14:m>
                  <m:oMath xmlns:m="http://schemas.openxmlformats.org/officeDocument/2006/math">
                    <m:r>
                      <a:rPr lang="en-US" sz="2000" i="1" dirty="0" smtClean="0">
                        <a:solidFill>
                          <a:schemeClr val="tx1"/>
                        </a:solidFill>
                        <a:latin typeface="Cambria Math" panose="02040503050406030204" pitchFamily="18" charset="0"/>
                      </a:rPr>
                      <m:t>𝑥</m:t>
                    </m:r>
                  </m:oMath>
                </a14:m>
                <a:r>
                  <a:rPr lang="en-US" sz="2000" dirty="0">
                    <a:solidFill>
                      <a:schemeClr val="tx1"/>
                    </a:solidFill>
                    <a:latin typeface="+mn-lt"/>
                  </a:rPr>
                  <a:t>, introduce a vector of “latent” features </a:t>
                </a:r>
                <a14:m>
                  <m:oMath xmlns:m="http://schemas.openxmlformats.org/officeDocument/2006/math">
                    <m:r>
                      <a:rPr lang="el-GR" sz="2000" i="1" dirty="0" smtClean="0">
                        <a:solidFill>
                          <a:schemeClr val="tx1"/>
                        </a:solidFill>
                        <a:latin typeface="Cambria Math" panose="02040503050406030204" pitchFamily="18" charset="0"/>
                      </a:rPr>
                      <m:t>𝜁</m:t>
                    </m:r>
                  </m:oMath>
                </a14:m>
                <a:r>
                  <a:rPr lang="en-US" sz="2000" i="1" dirty="0">
                    <a:solidFill>
                      <a:schemeClr val="tx1"/>
                    </a:solidFill>
                    <a:latin typeface="+mn-lt"/>
                  </a:rPr>
                  <a:t> </a:t>
                </a:r>
                <a:r>
                  <a:rPr lang="en-US" sz="2000" dirty="0">
                    <a:solidFill>
                      <a:schemeClr val="tx1"/>
                    </a:solidFill>
                    <a:latin typeface="+mn-lt"/>
                  </a:rPr>
                  <a:t>(zeta) that we will use to predict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𝑝</m:t>
                        </m:r>
                      </m:e>
                      <m:sub>
                        <m:r>
                          <a:rPr lang="en-US" sz="2000" i="1">
                            <a:solidFill>
                              <a:schemeClr val="tx1"/>
                            </a:solidFill>
                            <a:latin typeface="Cambria Math" panose="02040503050406030204" pitchFamily="18" charset="0"/>
                          </a:rPr>
                          <m:t>𝑖</m:t>
                        </m:r>
                      </m:sub>
                    </m:sSub>
                  </m:oMath>
                </a14:m>
                <a:endParaRPr lang="en-US" sz="2000" i="1" dirty="0">
                  <a:solidFill>
                    <a:schemeClr val="tx1"/>
                  </a:solidFill>
                  <a:latin typeface="+mn-lt"/>
                </a:endParaRPr>
              </a:p>
            </p:txBody>
          </p:sp>
        </mc:Choice>
        <mc:Fallback xmlns="">
          <p:sp>
            <p:nvSpPr>
              <p:cNvPr id="2" name="Title 1">
                <a:extLst>
                  <a:ext uri="{FF2B5EF4-FFF2-40B4-BE49-F238E27FC236}">
                    <a16:creationId xmlns:a16="http://schemas.microsoft.com/office/drawing/2014/main" id="{6E08BDBB-042C-494C-A05E-EDFA7D0FB285}"/>
                  </a:ext>
                </a:extLst>
              </p:cNvPr>
              <p:cNvSpPr>
                <a:spLocks noGrp="1" noRot="1" noChangeAspect="1" noMove="1" noResize="1" noEditPoints="1" noAdjustHandles="1" noChangeArrowheads="1" noChangeShapeType="1" noTextEdit="1"/>
              </p:cNvSpPr>
              <p:nvPr>
                <p:ph type="title"/>
              </p:nvPr>
            </p:nvSpPr>
            <p:spPr>
              <a:xfrm>
                <a:off x="7629591" y="405133"/>
                <a:ext cx="4387950" cy="2017289"/>
              </a:xfrm>
              <a:blipFill>
                <a:blip r:embed="rId3"/>
                <a:stretch>
                  <a:fillRect l="-1252" t="-1511" r="-25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B7196F96-9B92-C84B-B33C-4585B8AE5240}"/>
              </a:ext>
            </a:extLst>
          </p:cNvPr>
          <p:cNvSpPr txBox="1"/>
          <p:nvPr/>
        </p:nvSpPr>
        <p:spPr>
          <a:xfrm>
            <a:off x="426570" y="2161036"/>
            <a:ext cx="543479" cy="522772"/>
          </a:xfrm>
          <a:prstGeom prst="rect">
            <a:avLst/>
          </a:prstGeom>
          <a:noFill/>
        </p:spPr>
        <p:txBody>
          <a:bodyPr wrap="square" rtlCol="0">
            <a:spAutoFit/>
          </a:bodyPr>
          <a:lstStyle/>
          <a:p>
            <a:r>
              <a:rPr lang="el-GR" sz="2797" i="1" dirty="0">
                <a:latin typeface="Times New Roman" panose="02020603050405020304" pitchFamily="18" charset="0"/>
                <a:cs typeface="Times New Roman" panose="02020603050405020304" pitchFamily="18" charset="0"/>
              </a:rPr>
              <a:t>ζ</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E5E827C-A41C-9A41-A801-49CEF2580E6C}"/>
                  </a:ext>
                </a:extLst>
              </p:cNvPr>
              <p:cNvSpPr txBox="1"/>
              <p:nvPr/>
            </p:nvSpPr>
            <p:spPr>
              <a:xfrm>
                <a:off x="4359861" y="2228826"/>
                <a:ext cx="606811"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l-GR" sz="2400" i="1" dirty="0" smtClean="0">
                          <a:latin typeface="Times New Roman" panose="02020603050405020304" pitchFamily="18" charset="0"/>
                          <a:cs typeface="Times New Roman" panose="02020603050405020304" pitchFamily="18" charset="0"/>
                        </a:rPr>
                        <m:t>ζ</m:t>
                      </m:r>
                      <m:r>
                        <m:rPr>
                          <m:nor/>
                        </m:rPr>
                        <a:rPr lang="en-US" sz="2400" i="1" baseline="-25000" dirty="0" smtClean="0">
                          <a:latin typeface="Times New Roman" panose="02020603050405020304" pitchFamily="18" charset="0"/>
                          <a:cs typeface="Times New Roman" panose="02020603050405020304" pitchFamily="18" charset="0"/>
                        </a:rPr>
                        <m:t>iM</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id="{8E5E827C-A41C-9A41-A801-49CEF2580E6C}"/>
                  </a:ext>
                </a:extLst>
              </p:cNvPr>
              <p:cNvSpPr txBox="1">
                <a:spLocks noRot="1" noChangeAspect="1" noMove="1" noResize="1" noEditPoints="1" noAdjustHandles="1" noChangeArrowheads="1" noChangeShapeType="1" noTextEdit="1"/>
              </p:cNvSpPr>
              <p:nvPr/>
            </p:nvSpPr>
            <p:spPr>
              <a:xfrm>
                <a:off x="4359861" y="2228826"/>
                <a:ext cx="606811" cy="453137"/>
              </a:xfrm>
              <a:prstGeom prst="rect">
                <a:avLst/>
              </a:prstGeom>
              <a:blipFill>
                <a:blip r:embed="rId4"/>
                <a:stretch>
                  <a:fillRect l="-1000" b="-1486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213A1C08-7264-534B-BF7D-B870FCECD83D}"/>
              </a:ext>
            </a:extLst>
          </p:cNvPr>
          <p:cNvCxnSpPr>
            <a:cxnSpLocks/>
          </p:cNvCxnSpPr>
          <p:nvPr/>
        </p:nvCxnSpPr>
        <p:spPr>
          <a:xfrm flipV="1">
            <a:off x="1970420" y="736741"/>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C134D0CD-BAC0-5F44-839E-0CBDCB88BB08}"/>
              </a:ext>
            </a:extLst>
          </p:cNvPr>
          <p:cNvCxnSpPr>
            <a:cxnSpLocks/>
          </p:cNvCxnSpPr>
          <p:nvPr/>
        </p:nvCxnSpPr>
        <p:spPr>
          <a:xfrm flipH="1" flipV="1">
            <a:off x="2592203" y="736741"/>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E1DE7A53-058C-B347-BC25-AB052A7D272E}"/>
              </a:ext>
            </a:extLst>
          </p:cNvPr>
          <p:cNvCxnSpPr>
            <a:cxnSpLocks/>
          </p:cNvCxnSpPr>
          <p:nvPr/>
        </p:nvCxnSpPr>
        <p:spPr>
          <a:xfrm flipV="1">
            <a:off x="1126908" y="736741"/>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F4049EAA-17DF-7E42-A394-6984E48ED682}"/>
              </a:ext>
            </a:extLst>
          </p:cNvPr>
          <p:cNvCxnSpPr>
            <a:cxnSpLocks/>
          </p:cNvCxnSpPr>
          <p:nvPr/>
        </p:nvCxnSpPr>
        <p:spPr>
          <a:xfrm flipV="1">
            <a:off x="1544535" y="736741"/>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D28AE069-5836-464E-9C93-A719A0595B13}"/>
              </a:ext>
            </a:extLst>
          </p:cNvPr>
          <p:cNvCxnSpPr>
            <a:cxnSpLocks/>
          </p:cNvCxnSpPr>
          <p:nvPr/>
        </p:nvCxnSpPr>
        <p:spPr>
          <a:xfrm flipV="1">
            <a:off x="2433883" y="736741"/>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1" name="Picture 30">
            <a:extLst>
              <a:ext uri="{FF2B5EF4-FFF2-40B4-BE49-F238E27FC236}">
                <a16:creationId xmlns:a16="http://schemas.microsoft.com/office/drawing/2014/main" id="{C1F8BF20-364A-5843-8FD8-15161C5B5F23}"/>
              </a:ext>
            </a:extLst>
          </p:cNvPr>
          <p:cNvPicPr>
            <a:picLocks noChangeAspect="1"/>
          </p:cNvPicPr>
          <p:nvPr/>
        </p:nvPicPr>
        <p:blipFill>
          <a:blip r:embed="rId5"/>
          <a:stretch>
            <a:fillRect/>
          </a:stretch>
        </p:blipFill>
        <p:spPr>
          <a:xfrm>
            <a:off x="880221" y="2232897"/>
            <a:ext cx="3520249" cy="473439"/>
          </a:xfrm>
          <a:prstGeom prst="rect">
            <a:avLst/>
          </a:prstGeom>
        </p:spPr>
      </p:pic>
      <p:cxnSp>
        <p:nvCxnSpPr>
          <p:cNvPr id="34" name="Straight Arrow Connector 33">
            <a:extLst>
              <a:ext uri="{FF2B5EF4-FFF2-40B4-BE49-F238E27FC236}">
                <a16:creationId xmlns:a16="http://schemas.microsoft.com/office/drawing/2014/main" id="{FCAD43C3-5611-4743-9BA6-50F550926F4D}"/>
              </a:ext>
            </a:extLst>
          </p:cNvPr>
          <p:cNvCxnSpPr>
            <a:cxnSpLocks/>
          </p:cNvCxnSpPr>
          <p:nvPr/>
        </p:nvCxnSpPr>
        <p:spPr>
          <a:xfrm flipH="1" flipV="1">
            <a:off x="2592203" y="736741"/>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08BE6C33-E740-FC40-A977-E150AA9A4605}"/>
              </a:ext>
            </a:extLst>
          </p:cNvPr>
          <p:cNvCxnSpPr>
            <a:cxnSpLocks/>
          </p:cNvCxnSpPr>
          <p:nvPr/>
        </p:nvCxnSpPr>
        <p:spPr>
          <a:xfrm flipH="1" flipV="1">
            <a:off x="2592203" y="736741"/>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090EA6B8-77A2-EA4B-B703-C5ED9D5382E8}"/>
              </a:ext>
            </a:extLst>
          </p:cNvPr>
          <p:cNvCxnSpPr>
            <a:cxnSpLocks/>
          </p:cNvCxnSpPr>
          <p:nvPr/>
        </p:nvCxnSpPr>
        <p:spPr>
          <a:xfrm flipH="1" flipV="1">
            <a:off x="2592203" y="736741"/>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TextBox 36">
            <a:extLst>
              <a:ext uri="{FF2B5EF4-FFF2-40B4-BE49-F238E27FC236}">
                <a16:creationId xmlns:a16="http://schemas.microsoft.com/office/drawing/2014/main" id="{938B7CFD-346D-414D-A4AC-DF1E1B8836E9}"/>
              </a:ext>
            </a:extLst>
          </p:cNvPr>
          <p:cNvSpPr txBox="1"/>
          <p:nvPr/>
        </p:nvSpPr>
        <p:spPr>
          <a:xfrm>
            <a:off x="1273935" y="105637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11E7216C-07F4-D446-B563-C5713BD860F6}"/>
              </a:ext>
            </a:extLst>
          </p:cNvPr>
          <p:cNvSpPr txBox="1"/>
          <p:nvPr/>
        </p:nvSpPr>
        <p:spPr>
          <a:xfrm>
            <a:off x="3454296" y="1056376"/>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40" name="Table 39">
            <a:extLst>
              <a:ext uri="{FF2B5EF4-FFF2-40B4-BE49-F238E27FC236}">
                <a16:creationId xmlns:a16="http://schemas.microsoft.com/office/drawing/2014/main" id="{8FE3AF9D-0034-BB48-8D80-5EEF7924A8E3}"/>
              </a:ext>
            </a:extLst>
          </p:cNvPr>
          <p:cNvGraphicFramePr>
            <a:graphicFrameLocks noGrp="1"/>
          </p:cNvGraphicFramePr>
          <p:nvPr/>
        </p:nvGraphicFramePr>
        <p:xfrm>
          <a:off x="2377403" y="40311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CE73603-7DAB-214C-9191-92C8419239D0}"/>
                  </a:ext>
                </a:extLst>
              </p:cNvPr>
              <p:cNvSpPr txBox="1"/>
              <p:nvPr/>
            </p:nvSpPr>
            <p:spPr>
              <a:xfrm>
                <a:off x="2715546" y="348300"/>
                <a:ext cx="2959326"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𝑝</m:t>
                          </m:r>
                        </m:e>
                        <m:sub>
                          <m:r>
                            <a:rPr lang="en-US" sz="2400" i="1" dirty="0">
                              <a:latin typeface="Cambria Math" panose="02040503050406030204" pitchFamily="18" charset="0"/>
                              <a:cs typeface="Times New Roman" panose="02020603050405020304" pitchFamily="18" charset="0"/>
                            </a:rPr>
                            <m:t>𝑖</m:t>
                          </m:r>
                        </m:sub>
                      </m:sSub>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𝜎</m:t>
                      </m:r>
                      <m:r>
                        <a:rPr lang="en-US" sz="2400" b="0" i="1" dirty="0" smtClean="0">
                          <a:latin typeface="Cambria Math" panose="02040503050406030204" pitchFamily="18" charset="0"/>
                          <a:cs typeface="Times New Roman" panose="020206030504050203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𝑏</m:t>
                          </m:r>
                        </m:e>
                        <m:sub>
                          <m:r>
                            <a:rPr lang="en-US" sz="2400" b="0" i="1" dirty="0" smtClean="0">
                              <a:latin typeface="Cambria Math" panose="02040503050406030204" pitchFamily="18" charset="0"/>
                              <a:cs typeface="Times New Roman" panose="02020603050405020304" pitchFamily="18" charset="0"/>
                            </a:rPr>
                            <m:t>0</m:t>
                          </m:r>
                        </m:sub>
                      </m:sSub>
                      <m:r>
                        <a:rPr lang="en-US" sz="2400" b="0" i="1" dirty="0" smtClean="0">
                          <a:latin typeface="Cambria Math" panose="02040503050406030204" pitchFamily="18" charset="0"/>
                          <a:cs typeface="Times New Roman" panose="02020603050405020304" pitchFamily="18" charset="0"/>
                        </a:rPr>
                        <m:t>+</m:t>
                      </m:r>
                      <m:r>
                        <a:rPr lang="en-US" sz="2400" i="1" dirty="0">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rPr>
                        <m:t>⊙</m:t>
                      </m:r>
                      <m:r>
                        <m:rPr>
                          <m:nor/>
                        </m:rPr>
                        <a:rPr lang="el-GR" sz="2400" i="1" dirty="0">
                          <a:latin typeface="Times New Roman" panose="02020603050405020304" pitchFamily="18" charset="0"/>
                          <a:cs typeface="Times New Roman" panose="02020603050405020304" pitchFamily="18" charset="0"/>
                        </a:rPr>
                        <m:t>ζ</m:t>
                      </m:r>
                      <m:r>
                        <a:rPr lang="en-US" sz="2400" b="0" i="1" dirty="0" smtClean="0">
                          <a:latin typeface="Cambria Math" panose="02040503050406030204" pitchFamily="18" charset="0"/>
                          <a:cs typeface="Times New Roman" panose="02020603050405020304" pitchFamily="18" charset="0"/>
                        </a:rPr>
                        <m:t>)</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60" name="TextBox 59">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2715546" y="348300"/>
                <a:ext cx="2959326" cy="453137"/>
              </a:xfrm>
              <a:prstGeom prst="rect">
                <a:avLst/>
              </a:prstGeom>
              <a:blipFill>
                <a:blip r:embed="rId6"/>
                <a:stretch>
                  <a:fillRect b="-21622"/>
                </a:stretch>
              </a:blipFill>
            </p:spPr>
            <p:txBody>
              <a:bodyPr/>
              <a:lstStyle/>
              <a:p>
                <a:r>
                  <a:rPr lang="en-US">
                    <a:noFill/>
                  </a:rPr>
                  <a:t> </a:t>
                </a:r>
              </a:p>
            </p:txBody>
          </p:sp>
        </mc:Fallback>
      </mc:AlternateContent>
      <p:pic>
        <p:nvPicPr>
          <p:cNvPr id="61" name="Picture 60">
            <a:extLst>
              <a:ext uri="{FF2B5EF4-FFF2-40B4-BE49-F238E27FC236}">
                <a16:creationId xmlns:a16="http://schemas.microsoft.com/office/drawing/2014/main" id="{C1F8BF20-364A-5843-8FD8-15161C5B5F23}"/>
              </a:ext>
            </a:extLst>
          </p:cNvPr>
          <p:cNvPicPr>
            <a:picLocks noChangeAspect="1"/>
          </p:cNvPicPr>
          <p:nvPr/>
        </p:nvPicPr>
        <p:blipFill>
          <a:blip r:embed="rId5"/>
          <a:stretch>
            <a:fillRect/>
          </a:stretch>
        </p:blipFill>
        <p:spPr>
          <a:xfrm>
            <a:off x="876830" y="3729053"/>
            <a:ext cx="3520249" cy="473439"/>
          </a:xfrm>
          <a:prstGeom prst="rect">
            <a:avLst/>
          </a:prstGeom>
        </p:spPr>
      </p:pic>
      <p:sp>
        <p:nvSpPr>
          <p:cNvPr id="62" name="TextBox 61">
            <a:extLst>
              <a:ext uri="{FF2B5EF4-FFF2-40B4-BE49-F238E27FC236}">
                <a16:creationId xmlns:a16="http://schemas.microsoft.com/office/drawing/2014/main" id="{B7196F96-9B92-C84B-B33C-4585B8AE5240}"/>
              </a:ext>
            </a:extLst>
          </p:cNvPr>
          <p:cNvSpPr txBox="1"/>
          <p:nvPr/>
        </p:nvSpPr>
        <p:spPr>
          <a:xfrm>
            <a:off x="426569" y="3626301"/>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8E5E827C-A41C-9A41-A801-49CEF2580E6C}"/>
              </a:ext>
            </a:extLst>
          </p:cNvPr>
          <p:cNvSpPr txBox="1"/>
          <p:nvPr/>
        </p:nvSpPr>
        <p:spPr>
          <a:xfrm>
            <a:off x="4425522" y="3604668"/>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sp>
        <p:nvSpPr>
          <p:cNvPr id="21" name="Title 1">
            <a:extLst>
              <a:ext uri="{FF2B5EF4-FFF2-40B4-BE49-F238E27FC236}">
                <a16:creationId xmlns:a16="http://schemas.microsoft.com/office/drawing/2014/main" id="{6E08BDBB-042C-494C-A05E-EDFA7D0FB285}"/>
              </a:ext>
            </a:extLst>
          </p:cNvPr>
          <p:cNvSpPr txBox="1">
            <a:spLocks/>
          </p:cNvSpPr>
          <p:nvPr/>
        </p:nvSpPr>
        <p:spPr>
          <a:xfrm>
            <a:off x="7629591" y="3059289"/>
            <a:ext cx="4387950" cy="1446367"/>
          </a:xfrm>
          <a:prstGeom prst="rect">
            <a:avLst/>
          </a:prstGeom>
        </p:spPr>
        <p:txBody>
          <a:bodyPr vert="horz" lIns="91440" tIns="45720" rIns="91440" bIns="45720" rtlCol="0" anchor="t">
            <a:noAutofit/>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pPr marL="457200" indent="-457200" algn="l">
              <a:buFont typeface="Arial" panose="020B0604020202020204" pitchFamily="34" charset="0"/>
              <a:buChar char="•"/>
            </a:pPr>
            <a:r>
              <a:rPr lang="en-US" sz="2000" dirty="0">
                <a:solidFill>
                  <a:schemeClr val="tx1"/>
                </a:solidFill>
                <a:latin typeface="+mn-lt"/>
              </a:rPr>
              <a:t>Individual elements of 𝜁 will themselves be the output of a logistic-regression-like model based on 𝑥</a:t>
            </a:r>
            <a:endParaRPr lang="en-US" sz="2000" i="1" dirty="0">
              <a:solidFill>
                <a:schemeClr val="tx1"/>
              </a:solidFill>
              <a:latin typeface="+mn-lt"/>
            </a:endParaRPr>
          </a:p>
        </p:txBody>
      </p:sp>
      <p:sp>
        <p:nvSpPr>
          <p:cNvPr id="44" name="Title 1">
            <a:extLst>
              <a:ext uri="{FF2B5EF4-FFF2-40B4-BE49-F238E27FC236}">
                <a16:creationId xmlns:a16="http://schemas.microsoft.com/office/drawing/2014/main" id="{6E08BDBB-042C-494C-A05E-EDFA7D0FB285}"/>
              </a:ext>
            </a:extLst>
          </p:cNvPr>
          <p:cNvSpPr txBox="1">
            <a:spLocks/>
          </p:cNvSpPr>
          <p:nvPr/>
        </p:nvSpPr>
        <p:spPr>
          <a:xfrm>
            <a:off x="7629591" y="5305778"/>
            <a:ext cx="4387950" cy="1023571"/>
          </a:xfrm>
          <a:prstGeom prst="rect">
            <a:avLst/>
          </a:prstGeom>
        </p:spPr>
        <p:txBody>
          <a:bodyPr vert="horz" lIns="91440" tIns="45720" rIns="91440" bIns="45720" rtlCol="0" anchor="t">
            <a:noAutofit/>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pPr marL="457200" indent="-457200" algn="l">
              <a:buFont typeface="Arial" panose="020B0604020202020204" pitchFamily="34" charset="0"/>
              <a:buChar char="•"/>
            </a:pPr>
            <a:r>
              <a:rPr lang="en-US" sz="2000" dirty="0">
                <a:solidFill>
                  <a:schemeClr val="tx1"/>
                </a:solidFill>
                <a:latin typeface="+mn-lt"/>
              </a:rPr>
              <a:t>Since this is true for all elements of 𝜁, </a:t>
            </a:r>
            <a:r>
              <a:rPr lang="en-US" sz="2000" i="1" dirty="0">
                <a:solidFill>
                  <a:schemeClr val="tx1"/>
                </a:solidFill>
                <a:latin typeface="+mn-lt"/>
              </a:rPr>
              <a:t>x</a:t>
            </a:r>
            <a:r>
              <a:rPr lang="en-US" sz="2000" dirty="0">
                <a:solidFill>
                  <a:schemeClr val="tx1"/>
                </a:solidFill>
                <a:latin typeface="+mn-lt"/>
              </a:rPr>
              <a:t> and </a:t>
            </a:r>
            <a:r>
              <a:rPr lang="en-US" sz="2000" dirty="0">
                <a:solidFill>
                  <a:schemeClr val="tx1"/>
                </a:solidFill>
              </a:rPr>
              <a:t>𝜁 </a:t>
            </a:r>
            <a:r>
              <a:rPr lang="en-US" sz="2000" dirty="0">
                <a:solidFill>
                  <a:schemeClr val="tx1"/>
                </a:solidFill>
                <a:latin typeface="+mn-lt"/>
              </a:rPr>
              <a:t>are said to be “fully connected”</a:t>
            </a:r>
            <a:endParaRPr lang="en-US" sz="2000" i="1" dirty="0">
              <a:solidFill>
                <a:schemeClr val="tx1"/>
              </a:solidFill>
              <a:latin typeface="+mn-lt"/>
            </a:endParaRPr>
          </a:p>
        </p:txBody>
      </p:sp>
      <p:cxnSp>
        <p:nvCxnSpPr>
          <p:cNvPr id="53" name="Straight Arrow Connector 52">
            <a:extLst>
              <a:ext uri="{FF2B5EF4-FFF2-40B4-BE49-F238E27FC236}">
                <a16:creationId xmlns:a16="http://schemas.microsoft.com/office/drawing/2014/main" id="{C134D0CD-BAC0-5F44-839E-0CBDCB88BB08}"/>
              </a:ext>
            </a:extLst>
          </p:cNvPr>
          <p:cNvCxnSpPr>
            <a:cxnSpLocks/>
          </p:cNvCxnSpPr>
          <p:nvPr/>
        </p:nvCxnSpPr>
        <p:spPr>
          <a:xfrm flipV="1">
            <a:off x="1126908" y="2706337"/>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C134D0CD-BAC0-5F44-839E-0CBDCB88BB08}"/>
              </a:ext>
            </a:extLst>
          </p:cNvPr>
          <p:cNvCxnSpPr>
            <a:cxnSpLocks/>
          </p:cNvCxnSpPr>
          <p:nvPr/>
        </p:nvCxnSpPr>
        <p:spPr>
          <a:xfrm flipV="1">
            <a:off x="4149951" y="2706337"/>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C134D0CD-BAC0-5F44-839E-0CBDCB88BB08}"/>
              </a:ext>
            </a:extLst>
          </p:cNvPr>
          <p:cNvCxnSpPr>
            <a:cxnSpLocks/>
          </p:cNvCxnSpPr>
          <p:nvPr/>
        </p:nvCxnSpPr>
        <p:spPr>
          <a:xfrm flipV="1">
            <a:off x="2246489" y="2878667"/>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C134D0CD-BAC0-5F44-839E-0CBDCB88BB08}"/>
              </a:ext>
            </a:extLst>
          </p:cNvPr>
          <p:cNvCxnSpPr>
            <a:cxnSpLocks/>
          </p:cNvCxnSpPr>
          <p:nvPr/>
        </p:nvCxnSpPr>
        <p:spPr>
          <a:xfrm flipH="1" flipV="1">
            <a:off x="2246489" y="2878667"/>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963033" y="4979213"/>
            <a:ext cx="3290226" cy="923330"/>
          </a:xfrm>
          <a:prstGeom prst="rect">
            <a:avLst/>
          </a:prstGeom>
          <a:noFill/>
        </p:spPr>
        <p:txBody>
          <a:bodyPr wrap="square" rtlCol="0">
            <a:spAutoFit/>
          </a:bodyPr>
          <a:lstStyle/>
          <a:p>
            <a:pPr algn="ctr"/>
            <a:r>
              <a:rPr lang="en-US" dirty="0">
                <a:solidFill>
                  <a:schemeClr val="accent2"/>
                </a:solidFill>
              </a:rPr>
              <a:t>Since they are neither an input nor an output, the features </a:t>
            </a:r>
            <a:r>
              <a:rPr lang="el-GR" i="1" dirty="0">
                <a:solidFill>
                  <a:schemeClr val="accent2"/>
                </a:solidFill>
              </a:rPr>
              <a:t>ζ</a:t>
            </a:r>
            <a:r>
              <a:rPr lang="en-US" dirty="0">
                <a:solidFill>
                  <a:schemeClr val="accent2"/>
                </a:solidFill>
              </a:rPr>
              <a:t> are said to be a “hidden” layer</a:t>
            </a:r>
          </a:p>
        </p:txBody>
      </p:sp>
    </p:spTree>
    <p:extLst>
      <p:ext uri="{BB962C8B-B14F-4D97-AF65-F5344CB8AC3E}">
        <p14:creationId xmlns:p14="http://schemas.microsoft.com/office/powerpoint/2010/main" val="29267066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76F062-3BA0-6A4F-A05E-6B982E6B84DA}"/>
              </a:ext>
            </a:extLst>
          </p:cNvPr>
          <p:cNvSpPr>
            <a:spLocks noGrp="1"/>
          </p:cNvSpPr>
          <p:nvPr>
            <p:ph type="title"/>
          </p:nvPr>
        </p:nvSpPr>
        <p:spPr>
          <a:xfrm>
            <a:off x="673296" y="226922"/>
            <a:ext cx="10960485" cy="1141717"/>
          </a:xfrm>
        </p:spPr>
        <p:txBody>
          <a:bodyPr>
            <a:noAutofit/>
          </a:bodyPr>
          <a:lstStyle/>
          <a:p>
            <a:r>
              <a:rPr lang="en-US" sz="4261" dirty="0"/>
              <a:t>Why Limit Ourselves to Only One Filter?</a:t>
            </a:r>
          </a:p>
        </p:txBody>
      </p:sp>
      <p:pic>
        <p:nvPicPr>
          <p:cNvPr id="4" name="Picture 3">
            <a:extLst>
              <a:ext uri="{FF2B5EF4-FFF2-40B4-BE49-F238E27FC236}">
                <a16:creationId xmlns:a16="http://schemas.microsoft.com/office/drawing/2014/main" id="{C5E2BCDF-DA92-B744-AF04-90C8D7490656}"/>
              </a:ext>
            </a:extLst>
          </p:cNvPr>
          <p:cNvPicPr>
            <a:picLocks noChangeAspect="1"/>
          </p:cNvPicPr>
          <p:nvPr/>
        </p:nvPicPr>
        <p:blipFill>
          <a:blip r:embed="rId3"/>
          <a:stretch>
            <a:fillRect/>
          </a:stretch>
        </p:blipFill>
        <p:spPr>
          <a:xfrm>
            <a:off x="1813881" y="1729096"/>
            <a:ext cx="4077352" cy="407735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E29BB11-C21A-7F43-BA77-B70822A28B56}"/>
                  </a:ext>
                </a:extLst>
              </p:cNvPr>
              <p:cNvSpPr txBox="1"/>
              <p:nvPr/>
            </p:nvSpPr>
            <p:spPr>
              <a:xfrm>
                <a:off x="996977" y="3591728"/>
                <a:ext cx="10024235" cy="8302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795" i="1">
                          <a:latin typeface="Cambria Math" panose="02040503050406030204" pitchFamily="18" charset="0"/>
                        </a:rPr>
                        <m:t>𝜎</m:t>
                      </m:r>
                      <m:d>
                        <m:dPr>
                          <m:ctrlPr>
                            <a:rPr lang="en-US" sz="4795" i="1">
                              <a:latin typeface="Cambria Math" panose="02040503050406030204" pitchFamily="18" charset="0"/>
                            </a:rPr>
                          </m:ctrlPr>
                        </m:dPr>
                        <m:e>
                          <m:r>
                            <a:rPr lang="en-US" sz="4795" i="1">
                              <a:latin typeface="Cambria Math" panose="02040503050406030204" pitchFamily="18" charset="0"/>
                            </a:rPr>
                            <m:t>                            ×                                 </m:t>
                          </m:r>
                        </m:e>
                      </m:d>
                    </m:oMath>
                  </m:oMathPara>
                </a14:m>
                <a:endParaRPr lang="en-US" sz="4795" dirty="0"/>
              </a:p>
            </p:txBody>
          </p:sp>
        </mc:Choice>
        <mc:Fallback xmlns="">
          <p:sp>
            <p:nvSpPr>
              <p:cNvPr id="5" name="TextBox 4">
                <a:extLst>
                  <a:ext uri="{FF2B5EF4-FFF2-40B4-BE49-F238E27FC236}">
                    <a16:creationId xmlns:a16="http://schemas.microsoft.com/office/drawing/2014/main" id="{6E29BB11-C21A-7F43-BA77-B70822A28B56}"/>
                  </a:ext>
                </a:extLst>
              </p:cNvPr>
              <p:cNvSpPr txBox="1">
                <a:spLocks noRot="1" noChangeAspect="1" noMove="1" noResize="1" noEditPoints="1" noAdjustHandles="1" noChangeArrowheads="1" noChangeShapeType="1" noTextEdit="1"/>
              </p:cNvSpPr>
              <p:nvPr/>
            </p:nvSpPr>
            <p:spPr>
              <a:xfrm>
                <a:off x="996977" y="3591728"/>
                <a:ext cx="10024235" cy="830227"/>
              </a:xfrm>
              <a:prstGeom prst="rect">
                <a:avLst/>
              </a:prstGeom>
              <a:blipFill>
                <a:blip r:embed="rId4"/>
                <a:stretch>
                  <a:fillRect t="-1515" b="-2727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0B6B775-C3DF-3E40-9817-0D018BB1071A}"/>
              </a:ext>
            </a:extLst>
          </p:cNvPr>
          <p:cNvPicPr>
            <a:picLocks noChangeAspect="1"/>
          </p:cNvPicPr>
          <p:nvPr/>
        </p:nvPicPr>
        <p:blipFill>
          <a:blip r:embed="rId5"/>
          <a:stretch>
            <a:fillRect/>
          </a:stretch>
        </p:blipFill>
        <p:spPr>
          <a:xfrm>
            <a:off x="5761907" y="1366215"/>
            <a:ext cx="4860549" cy="4860549"/>
          </a:xfrm>
          <a:prstGeom prst="rect">
            <a:avLst/>
          </a:prstGeom>
        </p:spPr>
      </p:pic>
    </p:spTree>
    <p:extLst>
      <p:ext uri="{BB962C8B-B14F-4D97-AF65-F5344CB8AC3E}">
        <p14:creationId xmlns:p14="http://schemas.microsoft.com/office/powerpoint/2010/main" val="7987303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6A1F3-3EA5-EB41-9766-D0DD2E80C5BF}"/>
              </a:ext>
            </a:extLst>
          </p:cNvPr>
          <p:cNvSpPr>
            <a:spLocks noGrp="1"/>
          </p:cNvSpPr>
          <p:nvPr>
            <p:ph type="title"/>
          </p:nvPr>
        </p:nvSpPr>
        <p:spPr/>
        <p:txBody>
          <a:bodyPr>
            <a:noAutofit/>
          </a:bodyPr>
          <a:lstStyle/>
          <a:p>
            <a:r>
              <a:rPr lang="en-US" sz="4267" dirty="0"/>
              <a:t>Return to MNIST: </a:t>
            </a:r>
            <a:br>
              <a:rPr lang="en-US" sz="4267" dirty="0"/>
            </a:br>
            <a:r>
              <a:rPr lang="en-US" sz="4267" dirty="0"/>
              <a:t>Many ways of writing “4”</a:t>
            </a:r>
          </a:p>
        </p:txBody>
      </p:sp>
      <p:pic>
        <p:nvPicPr>
          <p:cNvPr id="4" name="Picture 3">
            <a:extLst>
              <a:ext uri="{FF2B5EF4-FFF2-40B4-BE49-F238E27FC236}">
                <a16:creationId xmlns:a16="http://schemas.microsoft.com/office/drawing/2014/main" id="{E68F6D06-EFE1-DA47-B069-AD21F2162420}"/>
              </a:ext>
            </a:extLst>
          </p:cNvPr>
          <p:cNvPicPr>
            <a:picLocks noChangeAspect="1"/>
          </p:cNvPicPr>
          <p:nvPr/>
        </p:nvPicPr>
        <p:blipFill>
          <a:blip r:embed="rId3"/>
          <a:stretch>
            <a:fillRect/>
          </a:stretch>
        </p:blipFill>
        <p:spPr>
          <a:xfrm>
            <a:off x="755864" y="1971096"/>
            <a:ext cx="2347425" cy="2347425"/>
          </a:xfrm>
          <a:prstGeom prst="rect">
            <a:avLst/>
          </a:prstGeom>
        </p:spPr>
      </p:pic>
      <p:pic>
        <p:nvPicPr>
          <p:cNvPr id="6" name="Picture 5">
            <a:extLst>
              <a:ext uri="{FF2B5EF4-FFF2-40B4-BE49-F238E27FC236}">
                <a16:creationId xmlns:a16="http://schemas.microsoft.com/office/drawing/2014/main" id="{9205A61D-36F7-D54F-8299-DACC4697DAAD}"/>
              </a:ext>
            </a:extLst>
          </p:cNvPr>
          <p:cNvPicPr>
            <a:picLocks noChangeAspect="1"/>
          </p:cNvPicPr>
          <p:nvPr/>
        </p:nvPicPr>
        <p:blipFill>
          <a:blip r:embed="rId4"/>
          <a:stretch>
            <a:fillRect/>
          </a:stretch>
        </p:blipFill>
        <p:spPr>
          <a:xfrm>
            <a:off x="2941628" y="2370621"/>
            <a:ext cx="2293539" cy="2293539"/>
          </a:xfrm>
          <a:prstGeom prst="rect">
            <a:avLst/>
          </a:prstGeom>
        </p:spPr>
      </p:pic>
      <p:pic>
        <p:nvPicPr>
          <p:cNvPr id="8" name="Picture 7">
            <a:extLst>
              <a:ext uri="{FF2B5EF4-FFF2-40B4-BE49-F238E27FC236}">
                <a16:creationId xmlns:a16="http://schemas.microsoft.com/office/drawing/2014/main" id="{D1DE1D2A-A06D-FE4B-AD8A-763AD3E00A95}"/>
              </a:ext>
            </a:extLst>
          </p:cNvPr>
          <p:cNvPicPr>
            <a:picLocks noChangeAspect="1"/>
          </p:cNvPicPr>
          <p:nvPr/>
        </p:nvPicPr>
        <p:blipFill>
          <a:blip r:embed="rId5"/>
          <a:stretch>
            <a:fillRect/>
          </a:stretch>
        </p:blipFill>
        <p:spPr>
          <a:xfrm>
            <a:off x="394824" y="3967864"/>
            <a:ext cx="2284781" cy="2284781"/>
          </a:xfrm>
          <a:prstGeom prst="rect">
            <a:avLst/>
          </a:prstGeom>
        </p:spPr>
      </p:pic>
      <p:pic>
        <p:nvPicPr>
          <p:cNvPr id="10" name="Picture 9">
            <a:extLst>
              <a:ext uri="{FF2B5EF4-FFF2-40B4-BE49-F238E27FC236}">
                <a16:creationId xmlns:a16="http://schemas.microsoft.com/office/drawing/2014/main" id="{9C7A13E6-ADBA-9940-9CF8-90B557A52671}"/>
              </a:ext>
            </a:extLst>
          </p:cNvPr>
          <p:cNvPicPr>
            <a:picLocks noChangeAspect="1"/>
          </p:cNvPicPr>
          <p:nvPr/>
        </p:nvPicPr>
        <p:blipFill>
          <a:blip r:embed="rId6"/>
          <a:stretch>
            <a:fillRect/>
          </a:stretch>
        </p:blipFill>
        <p:spPr>
          <a:xfrm>
            <a:off x="2472816" y="4318518"/>
            <a:ext cx="2306337" cy="2306337"/>
          </a:xfrm>
          <a:prstGeom prst="rect">
            <a:avLst/>
          </a:prstGeom>
        </p:spPr>
      </p:pic>
    </p:spTree>
    <p:extLst>
      <p:ext uri="{BB962C8B-B14F-4D97-AF65-F5344CB8AC3E}">
        <p14:creationId xmlns:p14="http://schemas.microsoft.com/office/powerpoint/2010/main" val="14638672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6A1F3-3EA5-EB41-9766-D0DD2E80C5BF}"/>
              </a:ext>
            </a:extLst>
          </p:cNvPr>
          <p:cNvSpPr>
            <a:spLocks noGrp="1"/>
          </p:cNvSpPr>
          <p:nvPr>
            <p:ph type="title"/>
          </p:nvPr>
        </p:nvSpPr>
        <p:spPr/>
        <p:txBody>
          <a:bodyPr>
            <a:noAutofit/>
          </a:bodyPr>
          <a:lstStyle/>
          <a:p>
            <a:r>
              <a:rPr lang="en-US" sz="4267" dirty="0"/>
              <a:t>Return to MNIST: </a:t>
            </a:r>
            <a:br>
              <a:rPr lang="en-US" sz="4267" dirty="0"/>
            </a:br>
            <a:r>
              <a:rPr lang="en-US" sz="4267" dirty="0"/>
              <a:t>Many ways of writing “4”</a:t>
            </a:r>
          </a:p>
        </p:txBody>
      </p:sp>
      <p:pic>
        <p:nvPicPr>
          <p:cNvPr id="4" name="Picture 3">
            <a:extLst>
              <a:ext uri="{FF2B5EF4-FFF2-40B4-BE49-F238E27FC236}">
                <a16:creationId xmlns:a16="http://schemas.microsoft.com/office/drawing/2014/main" id="{E68F6D06-EFE1-DA47-B069-AD21F2162420}"/>
              </a:ext>
            </a:extLst>
          </p:cNvPr>
          <p:cNvPicPr>
            <a:picLocks noChangeAspect="1"/>
          </p:cNvPicPr>
          <p:nvPr/>
        </p:nvPicPr>
        <p:blipFill>
          <a:blip r:embed="rId3"/>
          <a:stretch>
            <a:fillRect/>
          </a:stretch>
        </p:blipFill>
        <p:spPr>
          <a:xfrm>
            <a:off x="755864" y="1971096"/>
            <a:ext cx="2347425" cy="2347425"/>
          </a:xfrm>
          <a:prstGeom prst="rect">
            <a:avLst/>
          </a:prstGeom>
        </p:spPr>
      </p:pic>
      <p:pic>
        <p:nvPicPr>
          <p:cNvPr id="6" name="Picture 5">
            <a:extLst>
              <a:ext uri="{FF2B5EF4-FFF2-40B4-BE49-F238E27FC236}">
                <a16:creationId xmlns:a16="http://schemas.microsoft.com/office/drawing/2014/main" id="{9205A61D-36F7-D54F-8299-DACC4697DAAD}"/>
              </a:ext>
            </a:extLst>
          </p:cNvPr>
          <p:cNvPicPr>
            <a:picLocks noChangeAspect="1"/>
          </p:cNvPicPr>
          <p:nvPr/>
        </p:nvPicPr>
        <p:blipFill>
          <a:blip r:embed="rId4"/>
          <a:stretch>
            <a:fillRect/>
          </a:stretch>
        </p:blipFill>
        <p:spPr>
          <a:xfrm>
            <a:off x="2941628" y="2370621"/>
            <a:ext cx="2293539" cy="2293539"/>
          </a:xfrm>
          <a:prstGeom prst="rect">
            <a:avLst/>
          </a:prstGeom>
        </p:spPr>
      </p:pic>
      <p:pic>
        <p:nvPicPr>
          <p:cNvPr id="8" name="Picture 7">
            <a:extLst>
              <a:ext uri="{FF2B5EF4-FFF2-40B4-BE49-F238E27FC236}">
                <a16:creationId xmlns:a16="http://schemas.microsoft.com/office/drawing/2014/main" id="{D1DE1D2A-A06D-FE4B-AD8A-763AD3E00A95}"/>
              </a:ext>
            </a:extLst>
          </p:cNvPr>
          <p:cNvPicPr>
            <a:picLocks noChangeAspect="1"/>
          </p:cNvPicPr>
          <p:nvPr/>
        </p:nvPicPr>
        <p:blipFill>
          <a:blip r:embed="rId5"/>
          <a:stretch>
            <a:fillRect/>
          </a:stretch>
        </p:blipFill>
        <p:spPr>
          <a:xfrm>
            <a:off x="394824" y="3967864"/>
            <a:ext cx="2284781" cy="2284781"/>
          </a:xfrm>
          <a:prstGeom prst="rect">
            <a:avLst/>
          </a:prstGeom>
        </p:spPr>
      </p:pic>
      <p:pic>
        <p:nvPicPr>
          <p:cNvPr id="10" name="Picture 9">
            <a:extLst>
              <a:ext uri="{FF2B5EF4-FFF2-40B4-BE49-F238E27FC236}">
                <a16:creationId xmlns:a16="http://schemas.microsoft.com/office/drawing/2014/main" id="{9C7A13E6-ADBA-9940-9CF8-90B557A52671}"/>
              </a:ext>
            </a:extLst>
          </p:cNvPr>
          <p:cNvPicPr>
            <a:picLocks noChangeAspect="1"/>
          </p:cNvPicPr>
          <p:nvPr/>
        </p:nvPicPr>
        <p:blipFill>
          <a:blip r:embed="rId6"/>
          <a:stretch>
            <a:fillRect/>
          </a:stretch>
        </p:blipFill>
        <p:spPr>
          <a:xfrm>
            <a:off x="2472816" y="4318518"/>
            <a:ext cx="2306337" cy="2306337"/>
          </a:xfrm>
          <a:prstGeom prst="rect">
            <a:avLst/>
          </a:prstGeom>
        </p:spPr>
      </p:pic>
      <p:sp>
        <p:nvSpPr>
          <p:cNvPr id="3" name="TextBox 2">
            <a:extLst>
              <a:ext uri="{FF2B5EF4-FFF2-40B4-BE49-F238E27FC236}">
                <a16:creationId xmlns:a16="http://schemas.microsoft.com/office/drawing/2014/main" id="{032FC2EB-76DA-604E-BAB5-563EA7C9C73F}"/>
              </a:ext>
            </a:extLst>
          </p:cNvPr>
          <p:cNvSpPr txBox="1"/>
          <p:nvPr/>
        </p:nvSpPr>
        <p:spPr>
          <a:xfrm>
            <a:off x="6355426" y="4700691"/>
            <a:ext cx="5226975" cy="1309205"/>
          </a:xfrm>
          <a:prstGeom prst="rect">
            <a:avLst/>
          </a:prstGeom>
          <a:noFill/>
        </p:spPr>
        <p:txBody>
          <a:bodyPr wrap="square" rtlCol="0">
            <a:spAutoFit/>
          </a:bodyPr>
          <a:lstStyle/>
          <a:p>
            <a:r>
              <a:rPr lang="en-US" sz="2636" dirty="0"/>
              <a:t>Single Filter (e.g. Logistic Regression/ “Shallow Learning”) only uses one filter, looks for the average shape</a:t>
            </a:r>
          </a:p>
        </p:txBody>
      </p:sp>
      <p:pic>
        <p:nvPicPr>
          <p:cNvPr id="7" name="Picture 6">
            <a:extLst>
              <a:ext uri="{FF2B5EF4-FFF2-40B4-BE49-F238E27FC236}">
                <a16:creationId xmlns:a16="http://schemas.microsoft.com/office/drawing/2014/main" id="{B51C5FA1-48E1-4B43-835D-81A35BCD95C3}"/>
              </a:ext>
            </a:extLst>
          </p:cNvPr>
          <p:cNvPicPr>
            <a:picLocks noChangeAspect="1"/>
          </p:cNvPicPr>
          <p:nvPr/>
        </p:nvPicPr>
        <p:blipFill>
          <a:blip r:embed="rId7"/>
          <a:stretch>
            <a:fillRect/>
          </a:stretch>
        </p:blipFill>
        <p:spPr>
          <a:xfrm>
            <a:off x="6857144" y="1796473"/>
            <a:ext cx="3226448" cy="3226448"/>
          </a:xfrm>
          <a:prstGeom prst="rect">
            <a:avLst/>
          </a:prstGeom>
        </p:spPr>
      </p:pic>
    </p:spTree>
    <p:extLst>
      <p:ext uri="{BB962C8B-B14F-4D97-AF65-F5344CB8AC3E}">
        <p14:creationId xmlns:p14="http://schemas.microsoft.com/office/powerpoint/2010/main" val="10500530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6A1F3-3EA5-EB41-9766-D0DD2E80C5BF}"/>
              </a:ext>
            </a:extLst>
          </p:cNvPr>
          <p:cNvSpPr>
            <a:spLocks noGrp="1"/>
          </p:cNvSpPr>
          <p:nvPr>
            <p:ph type="title"/>
          </p:nvPr>
        </p:nvSpPr>
        <p:spPr/>
        <p:txBody>
          <a:bodyPr>
            <a:noAutofit/>
          </a:bodyPr>
          <a:lstStyle/>
          <a:p>
            <a:r>
              <a:rPr lang="en-US" sz="4267" dirty="0"/>
              <a:t>Return to MNIST: </a:t>
            </a:r>
            <a:br>
              <a:rPr lang="en-US" sz="4267" dirty="0"/>
            </a:br>
            <a:r>
              <a:rPr lang="en-US" sz="4267" dirty="0"/>
              <a:t>Many ways of writing “4”</a:t>
            </a:r>
          </a:p>
        </p:txBody>
      </p:sp>
      <p:pic>
        <p:nvPicPr>
          <p:cNvPr id="4" name="Picture 3">
            <a:extLst>
              <a:ext uri="{FF2B5EF4-FFF2-40B4-BE49-F238E27FC236}">
                <a16:creationId xmlns:a16="http://schemas.microsoft.com/office/drawing/2014/main" id="{E68F6D06-EFE1-DA47-B069-AD21F2162420}"/>
              </a:ext>
            </a:extLst>
          </p:cNvPr>
          <p:cNvPicPr>
            <a:picLocks noChangeAspect="1"/>
          </p:cNvPicPr>
          <p:nvPr/>
        </p:nvPicPr>
        <p:blipFill>
          <a:blip r:embed="rId3"/>
          <a:stretch>
            <a:fillRect/>
          </a:stretch>
        </p:blipFill>
        <p:spPr>
          <a:xfrm>
            <a:off x="755864" y="1971096"/>
            <a:ext cx="2347425" cy="2347425"/>
          </a:xfrm>
          <a:prstGeom prst="rect">
            <a:avLst/>
          </a:prstGeom>
        </p:spPr>
      </p:pic>
      <p:pic>
        <p:nvPicPr>
          <p:cNvPr id="6" name="Picture 5">
            <a:extLst>
              <a:ext uri="{FF2B5EF4-FFF2-40B4-BE49-F238E27FC236}">
                <a16:creationId xmlns:a16="http://schemas.microsoft.com/office/drawing/2014/main" id="{9205A61D-36F7-D54F-8299-DACC4697DAAD}"/>
              </a:ext>
            </a:extLst>
          </p:cNvPr>
          <p:cNvPicPr>
            <a:picLocks noChangeAspect="1"/>
          </p:cNvPicPr>
          <p:nvPr/>
        </p:nvPicPr>
        <p:blipFill>
          <a:blip r:embed="rId4"/>
          <a:stretch>
            <a:fillRect/>
          </a:stretch>
        </p:blipFill>
        <p:spPr>
          <a:xfrm>
            <a:off x="2941628" y="2370621"/>
            <a:ext cx="2293539" cy="2293539"/>
          </a:xfrm>
          <a:prstGeom prst="rect">
            <a:avLst/>
          </a:prstGeom>
        </p:spPr>
      </p:pic>
      <p:pic>
        <p:nvPicPr>
          <p:cNvPr id="8" name="Picture 7">
            <a:extLst>
              <a:ext uri="{FF2B5EF4-FFF2-40B4-BE49-F238E27FC236}">
                <a16:creationId xmlns:a16="http://schemas.microsoft.com/office/drawing/2014/main" id="{D1DE1D2A-A06D-FE4B-AD8A-763AD3E00A95}"/>
              </a:ext>
            </a:extLst>
          </p:cNvPr>
          <p:cNvPicPr>
            <a:picLocks noChangeAspect="1"/>
          </p:cNvPicPr>
          <p:nvPr/>
        </p:nvPicPr>
        <p:blipFill>
          <a:blip r:embed="rId5"/>
          <a:stretch>
            <a:fillRect/>
          </a:stretch>
        </p:blipFill>
        <p:spPr>
          <a:xfrm>
            <a:off x="394824" y="3967864"/>
            <a:ext cx="2284781" cy="2284781"/>
          </a:xfrm>
          <a:prstGeom prst="rect">
            <a:avLst/>
          </a:prstGeom>
        </p:spPr>
      </p:pic>
      <p:pic>
        <p:nvPicPr>
          <p:cNvPr id="10" name="Picture 9">
            <a:extLst>
              <a:ext uri="{FF2B5EF4-FFF2-40B4-BE49-F238E27FC236}">
                <a16:creationId xmlns:a16="http://schemas.microsoft.com/office/drawing/2014/main" id="{9C7A13E6-ADBA-9940-9CF8-90B557A52671}"/>
              </a:ext>
            </a:extLst>
          </p:cNvPr>
          <p:cNvPicPr>
            <a:picLocks noChangeAspect="1"/>
          </p:cNvPicPr>
          <p:nvPr/>
        </p:nvPicPr>
        <p:blipFill>
          <a:blip r:embed="rId6"/>
          <a:stretch>
            <a:fillRect/>
          </a:stretch>
        </p:blipFill>
        <p:spPr>
          <a:xfrm>
            <a:off x="2472816" y="4318518"/>
            <a:ext cx="2306337" cy="2306337"/>
          </a:xfrm>
          <a:prstGeom prst="rect">
            <a:avLst/>
          </a:prstGeom>
        </p:spPr>
      </p:pic>
      <p:sp>
        <p:nvSpPr>
          <p:cNvPr id="3" name="TextBox 2">
            <a:extLst>
              <a:ext uri="{FF2B5EF4-FFF2-40B4-BE49-F238E27FC236}">
                <a16:creationId xmlns:a16="http://schemas.microsoft.com/office/drawing/2014/main" id="{032FC2EB-76DA-604E-BAB5-563EA7C9C73F}"/>
              </a:ext>
            </a:extLst>
          </p:cNvPr>
          <p:cNvSpPr txBox="1"/>
          <p:nvPr/>
        </p:nvSpPr>
        <p:spPr>
          <a:xfrm>
            <a:off x="5682713" y="5471687"/>
            <a:ext cx="5893531" cy="903581"/>
          </a:xfrm>
          <a:prstGeom prst="rect">
            <a:avLst/>
          </a:prstGeom>
          <a:noFill/>
        </p:spPr>
        <p:txBody>
          <a:bodyPr wrap="square" rtlCol="0">
            <a:spAutoFit/>
          </a:bodyPr>
          <a:lstStyle/>
          <a:p>
            <a:r>
              <a:rPr lang="en-US" sz="2636" dirty="0"/>
              <a:t>Multiple filters can look for </a:t>
            </a:r>
            <a:r>
              <a:rPr lang="en-US" sz="2636" i="1" dirty="0"/>
              <a:t>subtypes</a:t>
            </a:r>
            <a:r>
              <a:rPr lang="en-US" sz="2636" dirty="0"/>
              <a:t> indicative of different ways of writing “4”</a:t>
            </a:r>
          </a:p>
        </p:txBody>
      </p:sp>
      <p:pic>
        <p:nvPicPr>
          <p:cNvPr id="9" name="Picture 8">
            <a:extLst>
              <a:ext uri="{FF2B5EF4-FFF2-40B4-BE49-F238E27FC236}">
                <a16:creationId xmlns:a16="http://schemas.microsoft.com/office/drawing/2014/main" id="{1FAE61B0-04A7-0046-9996-3BBBDF5C6B77}"/>
              </a:ext>
            </a:extLst>
          </p:cNvPr>
          <p:cNvPicPr>
            <a:picLocks noChangeAspect="1"/>
          </p:cNvPicPr>
          <p:nvPr/>
        </p:nvPicPr>
        <p:blipFill>
          <a:blip r:embed="rId7"/>
          <a:stretch>
            <a:fillRect/>
          </a:stretch>
        </p:blipFill>
        <p:spPr>
          <a:xfrm>
            <a:off x="5497188" y="1450499"/>
            <a:ext cx="2474056" cy="2474056"/>
          </a:xfrm>
          <a:prstGeom prst="rect">
            <a:avLst/>
          </a:prstGeom>
        </p:spPr>
      </p:pic>
      <p:pic>
        <p:nvPicPr>
          <p:cNvPr id="12" name="Picture 11">
            <a:extLst>
              <a:ext uri="{FF2B5EF4-FFF2-40B4-BE49-F238E27FC236}">
                <a16:creationId xmlns:a16="http://schemas.microsoft.com/office/drawing/2014/main" id="{89E7B36D-FF52-E841-BF1D-E77F10D26F71}"/>
              </a:ext>
            </a:extLst>
          </p:cNvPr>
          <p:cNvPicPr>
            <a:picLocks noChangeAspect="1"/>
          </p:cNvPicPr>
          <p:nvPr/>
        </p:nvPicPr>
        <p:blipFill>
          <a:blip r:embed="rId8"/>
          <a:stretch>
            <a:fillRect/>
          </a:stretch>
        </p:blipFill>
        <p:spPr>
          <a:xfrm>
            <a:off x="8896878" y="1419898"/>
            <a:ext cx="2496871" cy="2496871"/>
          </a:xfrm>
          <a:prstGeom prst="rect">
            <a:avLst/>
          </a:prstGeom>
        </p:spPr>
      </p:pic>
      <p:pic>
        <p:nvPicPr>
          <p:cNvPr id="14" name="Picture 13">
            <a:extLst>
              <a:ext uri="{FF2B5EF4-FFF2-40B4-BE49-F238E27FC236}">
                <a16:creationId xmlns:a16="http://schemas.microsoft.com/office/drawing/2014/main" id="{3791AB7C-579D-6741-86B5-FD1C28D765D7}"/>
              </a:ext>
            </a:extLst>
          </p:cNvPr>
          <p:cNvPicPr>
            <a:picLocks noChangeAspect="1"/>
          </p:cNvPicPr>
          <p:nvPr/>
        </p:nvPicPr>
        <p:blipFill>
          <a:blip r:embed="rId9"/>
          <a:stretch>
            <a:fillRect/>
          </a:stretch>
        </p:blipFill>
        <p:spPr>
          <a:xfrm>
            <a:off x="7266083" y="3391210"/>
            <a:ext cx="2465285" cy="2465285"/>
          </a:xfrm>
          <a:prstGeom prst="rect">
            <a:avLst/>
          </a:prstGeom>
        </p:spPr>
      </p:pic>
    </p:spTree>
    <p:extLst>
      <p:ext uri="{BB962C8B-B14F-4D97-AF65-F5344CB8AC3E}">
        <p14:creationId xmlns:p14="http://schemas.microsoft.com/office/powerpoint/2010/main" val="2474440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5562-9328-C040-B9AD-3939F5638B28}"/>
              </a:ext>
            </a:extLst>
          </p:cNvPr>
          <p:cNvSpPr>
            <a:spLocks noGrp="1"/>
          </p:cNvSpPr>
          <p:nvPr>
            <p:ph type="title"/>
          </p:nvPr>
        </p:nvSpPr>
        <p:spPr>
          <a:xfrm>
            <a:off x="0" y="221672"/>
            <a:ext cx="12192000" cy="861129"/>
          </a:xfrm>
        </p:spPr>
        <p:txBody>
          <a:bodyPr>
            <a:noAutofit/>
          </a:bodyPr>
          <a:lstStyle/>
          <a:p>
            <a:r>
              <a:rPr lang="en-US" sz="4000" dirty="0"/>
              <a:t>Deep Learning is Approaching Human Performance in Language Understanding Tasks</a:t>
            </a:r>
          </a:p>
        </p:txBody>
      </p:sp>
      <p:pic>
        <p:nvPicPr>
          <p:cNvPr id="5" name="Picture 4"/>
          <p:cNvPicPr>
            <a:picLocks noChangeAspect="1"/>
          </p:cNvPicPr>
          <p:nvPr/>
        </p:nvPicPr>
        <p:blipFill>
          <a:blip r:embed="rId3"/>
          <a:stretch>
            <a:fillRect/>
          </a:stretch>
        </p:blipFill>
        <p:spPr>
          <a:xfrm>
            <a:off x="711554" y="1326335"/>
            <a:ext cx="10768892" cy="5055324"/>
          </a:xfrm>
          <a:prstGeom prst="rect">
            <a:avLst/>
          </a:prstGeom>
        </p:spPr>
      </p:pic>
      <p:pic>
        <p:nvPicPr>
          <p:cNvPr id="7" name="Picture 6"/>
          <p:cNvPicPr>
            <a:picLocks noChangeAspect="1"/>
          </p:cNvPicPr>
          <p:nvPr/>
        </p:nvPicPr>
        <p:blipFill>
          <a:blip r:embed="rId4"/>
          <a:stretch>
            <a:fillRect/>
          </a:stretch>
        </p:blipFill>
        <p:spPr>
          <a:xfrm>
            <a:off x="3310240" y="2092032"/>
            <a:ext cx="5571520" cy="4206498"/>
          </a:xfrm>
          <a:prstGeom prst="rect">
            <a:avLst/>
          </a:prstGeom>
          <a:ln w="28575">
            <a:solidFill>
              <a:schemeClr val="tx1"/>
            </a:solidFill>
          </a:ln>
          <a:effectLst>
            <a:outerShdw blurRad="50800" dist="38100" dir="8100000" sx="103000" sy="103000" algn="tr" rotWithShape="0">
              <a:prstClr val="black">
                <a:alpha val="40000"/>
              </a:prstClr>
            </a:outerShdw>
            <a:softEdge rad="31750"/>
          </a:effectLst>
        </p:spPr>
      </p:pic>
    </p:spTree>
    <p:extLst>
      <p:ext uri="{BB962C8B-B14F-4D97-AF65-F5344CB8AC3E}">
        <p14:creationId xmlns:p14="http://schemas.microsoft.com/office/powerpoint/2010/main" val="326290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B7196F96-9B92-C84B-B33C-4585B8AE5240}"/>
              </a:ext>
            </a:extLst>
          </p:cNvPr>
          <p:cNvSpPr txBox="1"/>
          <p:nvPr/>
        </p:nvSpPr>
        <p:spPr>
          <a:xfrm>
            <a:off x="426570" y="2161036"/>
            <a:ext cx="543479" cy="522772"/>
          </a:xfrm>
          <a:prstGeom prst="rect">
            <a:avLst/>
          </a:prstGeom>
          <a:noFill/>
        </p:spPr>
        <p:txBody>
          <a:bodyPr wrap="square" rtlCol="0">
            <a:spAutoFit/>
          </a:bodyPr>
          <a:lstStyle/>
          <a:p>
            <a:r>
              <a:rPr lang="el-GR" sz="2797" i="1" dirty="0">
                <a:latin typeface="Times New Roman" panose="02020603050405020304" pitchFamily="18" charset="0"/>
                <a:cs typeface="Times New Roman" panose="02020603050405020304" pitchFamily="18" charset="0"/>
              </a:rPr>
              <a:t>ζ</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E5E827C-A41C-9A41-A801-49CEF2580E6C}"/>
                  </a:ext>
                </a:extLst>
              </p:cNvPr>
              <p:cNvSpPr txBox="1"/>
              <p:nvPr/>
            </p:nvSpPr>
            <p:spPr>
              <a:xfrm>
                <a:off x="4359861" y="2228826"/>
                <a:ext cx="606811"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l-GR" sz="2400" i="1" dirty="0" smtClean="0">
                          <a:latin typeface="Times New Roman" panose="02020603050405020304" pitchFamily="18" charset="0"/>
                          <a:cs typeface="Times New Roman" panose="02020603050405020304" pitchFamily="18" charset="0"/>
                        </a:rPr>
                        <m:t>ζ</m:t>
                      </m:r>
                      <m:r>
                        <m:rPr>
                          <m:nor/>
                        </m:rPr>
                        <a:rPr lang="en-US" sz="2400" i="1" baseline="-25000" dirty="0" smtClean="0">
                          <a:latin typeface="Times New Roman" panose="02020603050405020304" pitchFamily="18" charset="0"/>
                          <a:cs typeface="Times New Roman" panose="02020603050405020304" pitchFamily="18" charset="0"/>
                        </a:rPr>
                        <m:t>iM</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id="{8E5E827C-A41C-9A41-A801-49CEF2580E6C}"/>
                  </a:ext>
                </a:extLst>
              </p:cNvPr>
              <p:cNvSpPr txBox="1">
                <a:spLocks noRot="1" noChangeAspect="1" noMove="1" noResize="1" noEditPoints="1" noAdjustHandles="1" noChangeArrowheads="1" noChangeShapeType="1" noTextEdit="1"/>
              </p:cNvSpPr>
              <p:nvPr/>
            </p:nvSpPr>
            <p:spPr>
              <a:xfrm>
                <a:off x="4359861" y="2228826"/>
                <a:ext cx="606811" cy="453137"/>
              </a:xfrm>
              <a:prstGeom prst="rect">
                <a:avLst/>
              </a:prstGeom>
              <a:blipFill>
                <a:blip r:embed="rId3"/>
                <a:stretch>
                  <a:fillRect l="-1000" b="-1486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213A1C08-7264-534B-BF7D-B870FCECD83D}"/>
              </a:ext>
            </a:extLst>
          </p:cNvPr>
          <p:cNvCxnSpPr>
            <a:cxnSpLocks/>
          </p:cNvCxnSpPr>
          <p:nvPr/>
        </p:nvCxnSpPr>
        <p:spPr>
          <a:xfrm flipV="1">
            <a:off x="1970420" y="736741"/>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C134D0CD-BAC0-5F44-839E-0CBDCB88BB08}"/>
              </a:ext>
            </a:extLst>
          </p:cNvPr>
          <p:cNvCxnSpPr>
            <a:cxnSpLocks/>
          </p:cNvCxnSpPr>
          <p:nvPr/>
        </p:nvCxnSpPr>
        <p:spPr>
          <a:xfrm flipH="1" flipV="1">
            <a:off x="2592203" y="736741"/>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E1DE7A53-058C-B347-BC25-AB052A7D272E}"/>
              </a:ext>
            </a:extLst>
          </p:cNvPr>
          <p:cNvCxnSpPr>
            <a:cxnSpLocks/>
          </p:cNvCxnSpPr>
          <p:nvPr/>
        </p:nvCxnSpPr>
        <p:spPr>
          <a:xfrm flipV="1">
            <a:off x="1126908" y="736741"/>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F4049EAA-17DF-7E42-A394-6984E48ED682}"/>
              </a:ext>
            </a:extLst>
          </p:cNvPr>
          <p:cNvCxnSpPr>
            <a:cxnSpLocks/>
          </p:cNvCxnSpPr>
          <p:nvPr/>
        </p:nvCxnSpPr>
        <p:spPr>
          <a:xfrm flipV="1">
            <a:off x="1544535" y="736741"/>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D28AE069-5836-464E-9C93-A719A0595B13}"/>
              </a:ext>
            </a:extLst>
          </p:cNvPr>
          <p:cNvCxnSpPr>
            <a:cxnSpLocks/>
          </p:cNvCxnSpPr>
          <p:nvPr/>
        </p:nvCxnSpPr>
        <p:spPr>
          <a:xfrm flipV="1">
            <a:off x="2433883" y="736741"/>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1" name="Picture 30">
            <a:extLst>
              <a:ext uri="{FF2B5EF4-FFF2-40B4-BE49-F238E27FC236}">
                <a16:creationId xmlns:a16="http://schemas.microsoft.com/office/drawing/2014/main" id="{C1F8BF20-364A-5843-8FD8-15161C5B5F23}"/>
              </a:ext>
            </a:extLst>
          </p:cNvPr>
          <p:cNvPicPr>
            <a:picLocks noChangeAspect="1"/>
          </p:cNvPicPr>
          <p:nvPr/>
        </p:nvPicPr>
        <p:blipFill>
          <a:blip r:embed="rId4"/>
          <a:stretch>
            <a:fillRect/>
          </a:stretch>
        </p:blipFill>
        <p:spPr>
          <a:xfrm>
            <a:off x="880221" y="2232897"/>
            <a:ext cx="3520249" cy="473439"/>
          </a:xfrm>
          <a:prstGeom prst="rect">
            <a:avLst/>
          </a:prstGeom>
        </p:spPr>
      </p:pic>
      <p:cxnSp>
        <p:nvCxnSpPr>
          <p:cNvPr id="34" name="Straight Arrow Connector 33">
            <a:extLst>
              <a:ext uri="{FF2B5EF4-FFF2-40B4-BE49-F238E27FC236}">
                <a16:creationId xmlns:a16="http://schemas.microsoft.com/office/drawing/2014/main" id="{FCAD43C3-5611-4743-9BA6-50F550926F4D}"/>
              </a:ext>
            </a:extLst>
          </p:cNvPr>
          <p:cNvCxnSpPr>
            <a:cxnSpLocks/>
          </p:cNvCxnSpPr>
          <p:nvPr/>
        </p:nvCxnSpPr>
        <p:spPr>
          <a:xfrm flipH="1" flipV="1">
            <a:off x="2592203" y="736741"/>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08BE6C33-E740-FC40-A977-E150AA9A4605}"/>
              </a:ext>
            </a:extLst>
          </p:cNvPr>
          <p:cNvCxnSpPr>
            <a:cxnSpLocks/>
          </p:cNvCxnSpPr>
          <p:nvPr/>
        </p:nvCxnSpPr>
        <p:spPr>
          <a:xfrm flipH="1" flipV="1">
            <a:off x="2592203" y="736741"/>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090EA6B8-77A2-EA4B-B703-C5ED9D5382E8}"/>
              </a:ext>
            </a:extLst>
          </p:cNvPr>
          <p:cNvCxnSpPr>
            <a:cxnSpLocks/>
          </p:cNvCxnSpPr>
          <p:nvPr/>
        </p:nvCxnSpPr>
        <p:spPr>
          <a:xfrm flipH="1" flipV="1">
            <a:off x="2592203" y="736741"/>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TextBox 36">
            <a:extLst>
              <a:ext uri="{FF2B5EF4-FFF2-40B4-BE49-F238E27FC236}">
                <a16:creationId xmlns:a16="http://schemas.microsoft.com/office/drawing/2014/main" id="{938B7CFD-346D-414D-A4AC-DF1E1B8836E9}"/>
              </a:ext>
            </a:extLst>
          </p:cNvPr>
          <p:cNvSpPr txBox="1"/>
          <p:nvPr/>
        </p:nvSpPr>
        <p:spPr>
          <a:xfrm>
            <a:off x="1273935" y="105637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11E7216C-07F4-D446-B563-C5713BD860F6}"/>
              </a:ext>
            </a:extLst>
          </p:cNvPr>
          <p:cNvSpPr txBox="1"/>
          <p:nvPr/>
        </p:nvSpPr>
        <p:spPr>
          <a:xfrm>
            <a:off x="3454296" y="1056376"/>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40" name="Table 39">
            <a:extLst>
              <a:ext uri="{FF2B5EF4-FFF2-40B4-BE49-F238E27FC236}">
                <a16:creationId xmlns:a16="http://schemas.microsoft.com/office/drawing/2014/main" id="{8FE3AF9D-0034-BB48-8D80-5EEF7924A8E3}"/>
              </a:ext>
            </a:extLst>
          </p:cNvPr>
          <p:cNvGraphicFramePr>
            <a:graphicFrameLocks noGrp="1"/>
          </p:cNvGraphicFramePr>
          <p:nvPr/>
        </p:nvGraphicFramePr>
        <p:xfrm>
          <a:off x="2377403" y="40311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CE73603-7DAB-214C-9191-92C8419239D0}"/>
                  </a:ext>
                </a:extLst>
              </p:cNvPr>
              <p:cNvSpPr txBox="1"/>
              <p:nvPr/>
            </p:nvSpPr>
            <p:spPr>
              <a:xfrm>
                <a:off x="2715546" y="348300"/>
                <a:ext cx="2959326"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𝑝</m:t>
                          </m:r>
                        </m:e>
                        <m:sub>
                          <m:r>
                            <a:rPr lang="en-US" sz="2400" i="1" dirty="0">
                              <a:latin typeface="Cambria Math" panose="02040503050406030204" pitchFamily="18" charset="0"/>
                              <a:cs typeface="Times New Roman" panose="02020603050405020304" pitchFamily="18" charset="0"/>
                            </a:rPr>
                            <m:t>𝑖</m:t>
                          </m:r>
                        </m:sub>
                      </m:sSub>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𝜎</m:t>
                      </m:r>
                      <m:r>
                        <a:rPr lang="en-US" sz="2400" b="0" i="1" dirty="0" smtClean="0">
                          <a:latin typeface="Cambria Math" panose="02040503050406030204" pitchFamily="18" charset="0"/>
                          <a:cs typeface="Times New Roman" panose="020206030504050203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𝑏</m:t>
                          </m:r>
                        </m:e>
                        <m:sub>
                          <m:r>
                            <a:rPr lang="en-US" sz="2400" b="0" i="1" dirty="0" smtClean="0">
                              <a:latin typeface="Cambria Math" panose="02040503050406030204" pitchFamily="18" charset="0"/>
                              <a:cs typeface="Times New Roman" panose="02020603050405020304" pitchFamily="18" charset="0"/>
                            </a:rPr>
                            <m:t>0</m:t>
                          </m:r>
                        </m:sub>
                      </m:sSub>
                      <m:r>
                        <a:rPr lang="en-US" sz="2400" b="0" i="1" dirty="0" smtClean="0">
                          <a:latin typeface="Cambria Math" panose="02040503050406030204" pitchFamily="18" charset="0"/>
                          <a:cs typeface="Times New Roman" panose="02020603050405020304" pitchFamily="18" charset="0"/>
                        </a:rPr>
                        <m:t>+</m:t>
                      </m:r>
                      <m:r>
                        <a:rPr lang="en-US" sz="2400" i="1" dirty="0">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rPr>
                        <m:t>⊙</m:t>
                      </m:r>
                      <m:r>
                        <m:rPr>
                          <m:nor/>
                        </m:rPr>
                        <a:rPr lang="el-GR" sz="2400" i="1" dirty="0">
                          <a:latin typeface="Times New Roman" panose="02020603050405020304" pitchFamily="18" charset="0"/>
                          <a:cs typeface="Times New Roman" panose="02020603050405020304" pitchFamily="18" charset="0"/>
                        </a:rPr>
                        <m:t>ζ</m:t>
                      </m:r>
                      <m:r>
                        <a:rPr lang="en-US" sz="2400" b="0" i="1" dirty="0" smtClean="0">
                          <a:latin typeface="Cambria Math" panose="02040503050406030204" pitchFamily="18" charset="0"/>
                          <a:cs typeface="Times New Roman" panose="02020603050405020304" pitchFamily="18" charset="0"/>
                        </a:rPr>
                        <m:t>)</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60" name="TextBox 59">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2715546" y="348300"/>
                <a:ext cx="2959326" cy="453137"/>
              </a:xfrm>
              <a:prstGeom prst="rect">
                <a:avLst/>
              </a:prstGeom>
              <a:blipFill>
                <a:blip r:embed="rId5"/>
                <a:stretch>
                  <a:fillRect b="-21622"/>
                </a:stretch>
              </a:blipFill>
            </p:spPr>
            <p:txBody>
              <a:bodyPr/>
              <a:lstStyle/>
              <a:p>
                <a:r>
                  <a:rPr lang="en-US">
                    <a:noFill/>
                  </a:rPr>
                  <a:t> </a:t>
                </a:r>
              </a:p>
            </p:txBody>
          </p:sp>
        </mc:Fallback>
      </mc:AlternateContent>
      <p:pic>
        <p:nvPicPr>
          <p:cNvPr id="61" name="Picture 60">
            <a:extLst>
              <a:ext uri="{FF2B5EF4-FFF2-40B4-BE49-F238E27FC236}">
                <a16:creationId xmlns:a16="http://schemas.microsoft.com/office/drawing/2014/main" id="{C1F8BF20-364A-5843-8FD8-15161C5B5F23}"/>
              </a:ext>
            </a:extLst>
          </p:cNvPr>
          <p:cNvPicPr>
            <a:picLocks noChangeAspect="1"/>
          </p:cNvPicPr>
          <p:nvPr/>
        </p:nvPicPr>
        <p:blipFill>
          <a:blip r:embed="rId4"/>
          <a:stretch>
            <a:fillRect/>
          </a:stretch>
        </p:blipFill>
        <p:spPr>
          <a:xfrm>
            <a:off x="876830" y="3729053"/>
            <a:ext cx="3520249" cy="473439"/>
          </a:xfrm>
          <a:prstGeom prst="rect">
            <a:avLst/>
          </a:prstGeom>
        </p:spPr>
      </p:pic>
      <p:sp>
        <p:nvSpPr>
          <p:cNvPr id="62" name="TextBox 61">
            <a:extLst>
              <a:ext uri="{FF2B5EF4-FFF2-40B4-BE49-F238E27FC236}">
                <a16:creationId xmlns:a16="http://schemas.microsoft.com/office/drawing/2014/main" id="{B7196F96-9B92-C84B-B33C-4585B8AE5240}"/>
              </a:ext>
            </a:extLst>
          </p:cNvPr>
          <p:cNvSpPr txBox="1"/>
          <p:nvPr/>
        </p:nvSpPr>
        <p:spPr>
          <a:xfrm>
            <a:off x="426569" y="3626301"/>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8E5E827C-A41C-9A41-A801-49CEF2580E6C}"/>
              </a:ext>
            </a:extLst>
          </p:cNvPr>
          <p:cNvSpPr txBox="1"/>
          <p:nvPr/>
        </p:nvSpPr>
        <p:spPr>
          <a:xfrm>
            <a:off x="4425522" y="3604668"/>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53" name="Straight Arrow Connector 52">
            <a:extLst>
              <a:ext uri="{FF2B5EF4-FFF2-40B4-BE49-F238E27FC236}">
                <a16:creationId xmlns:a16="http://schemas.microsoft.com/office/drawing/2014/main" id="{C134D0CD-BAC0-5F44-839E-0CBDCB88BB08}"/>
              </a:ext>
            </a:extLst>
          </p:cNvPr>
          <p:cNvCxnSpPr>
            <a:cxnSpLocks/>
          </p:cNvCxnSpPr>
          <p:nvPr/>
        </p:nvCxnSpPr>
        <p:spPr>
          <a:xfrm flipV="1">
            <a:off x="1126908" y="2706337"/>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C134D0CD-BAC0-5F44-839E-0CBDCB88BB08}"/>
              </a:ext>
            </a:extLst>
          </p:cNvPr>
          <p:cNvCxnSpPr>
            <a:cxnSpLocks/>
          </p:cNvCxnSpPr>
          <p:nvPr/>
        </p:nvCxnSpPr>
        <p:spPr>
          <a:xfrm flipV="1">
            <a:off x="4149951" y="2706337"/>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C134D0CD-BAC0-5F44-839E-0CBDCB88BB08}"/>
              </a:ext>
            </a:extLst>
          </p:cNvPr>
          <p:cNvCxnSpPr>
            <a:cxnSpLocks/>
          </p:cNvCxnSpPr>
          <p:nvPr/>
        </p:nvCxnSpPr>
        <p:spPr>
          <a:xfrm flipV="1">
            <a:off x="2246489" y="2878667"/>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C134D0CD-BAC0-5F44-839E-0CBDCB88BB08}"/>
              </a:ext>
            </a:extLst>
          </p:cNvPr>
          <p:cNvCxnSpPr>
            <a:cxnSpLocks/>
          </p:cNvCxnSpPr>
          <p:nvPr/>
        </p:nvCxnSpPr>
        <p:spPr>
          <a:xfrm flipH="1" flipV="1">
            <a:off x="2246489" y="2878667"/>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 name="Rectangle 4"/>
              <p:cNvSpPr/>
              <p:nvPr/>
            </p:nvSpPr>
            <p:spPr>
              <a:xfrm>
                <a:off x="7442530" y="579313"/>
                <a:ext cx="3499555" cy="3416320"/>
              </a:xfrm>
              <a:prstGeom prst="rect">
                <a:avLst/>
              </a:prstGeom>
            </p:spPr>
            <p:txBody>
              <a:bodyPr wrap="square">
                <a:spAutoFit/>
              </a:bodyPr>
              <a:lstStyle/>
              <a:p>
                <a:pPr marL="342900" indent="-342900">
                  <a:buFont typeface="Arial" panose="020B0604020202020204" pitchFamily="34" charset="0"/>
                  <a:buChar char="•"/>
                </a:pPr>
                <a:r>
                  <a:rPr lang="en-US" sz="2400" dirty="0"/>
                  <a:t>Each element of </a:t>
                </a:r>
                <a14:m>
                  <m:oMath xmlns:m="http://schemas.openxmlformats.org/officeDocument/2006/math">
                    <m:r>
                      <m:rPr>
                        <m:nor/>
                      </m:rPr>
                      <a:rPr lang="el-GR" sz="2400" i="1" dirty="0">
                        <a:latin typeface="Times New Roman" panose="02020603050405020304" pitchFamily="18" charset="0"/>
                        <a:cs typeface="Times New Roman" panose="02020603050405020304" pitchFamily="18" charset="0"/>
                      </a:rPr>
                      <m:t>ζ</m:t>
                    </m:r>
                    <m:r>
                      <m:rPr>
                        <m:nor/>
                      </m:rPr>
                      <a:rPr lang="en-US" sz="2400" i="1" baseline="-25000" dirty="0">
                        <a:latin typeface="Times New Roman" panose="02020603050405020304" pitchFamily="18" charset="0"/>
                        <a:cs typeface="Times New Roman" panose="02020603050405020304" pitchFamily="18" charset="0"/>
                      </a:rPr>
                      <m:t>i</m:t>
                    </m:r>
                  </m:oMath>
                </a14:m>
                <a:r>
                  <a:rPr lang="en-US" sz="2400" dirty="0"/>
                  <a:t> can be viewed as the output of a single filter applied to </a:t>
                </a:r>
                <a14:m>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𝑖</m:t>
                        </m:r>
                      </m:sub>
                    </m:sSub>
                  </m:oMath>
                </a14:m>
                <a:endParaRPr lang="en-US" sz="2400" i="1"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 then perform logistic regression on the vector of these filter outputs</a:t>
                </a:r>
              </a:p>
            </p:txBody>
          </p:sp>
        </mc:Choice>
        <mc:Fallback xmlns="">
          <p:sp>
            <p:nvSpPr>
              <p:cNvPr id="5" name="Rectangle 4"/>
              <p:cNvSpPr>
                <a:spLocks noRot="1" noChangeAspect="1" noMove="1" noResize="1" noEditPoints="1" noAdjustHandles="1" noChangeArrowheads="1" noChangeShapeType="1" noTextEdit="1"/>
              </p:cNvSpPr>
              <p:nvPr/>
            </p:nvSpPr>
            <p:spPr>
              <a:xfrm>
                <a:off x="7442530" y="579313"/>
                <a:ext cx="3499555" cy="3416320"/>
              </a:xfrm>
              <a:prstGeom prst="rect">
                <a:avLst/>
              </a:prstGeom>
              <a:blipFill>
                <a:blip r:embed="rId6"/>
                <a:stretch>
                  <a:fillRect l="-2439" t="-1429" r="-174" b="-3214"/>
                </a:stretch>
              </a:blipFill>
            </p:spPr>
            <p:txBody>
              <a:bodyPr/>
              <a:lstStyle/>
              <a:p>
                <a:r>
                  <a:rPr lang="en-US">
                    <a:noFill/>
                  </a:rPr>
                  <a:t> </a:t>
                </a:r>
              </a:p>
            </p:txBody>
          </p:sp>
        </mc:Fallback>
      </mc:AlternateContent>
    </p:spTree>
    <p:extLst>
      <p:ext uri="{BB962C8B-B14F-4D97-AF65-F5344CB8AC3E}">
        <p14:creationId xmlns:p14="http://schemas.microsoft.com/office/powerpoint/2010/main" val="3313897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B7196F96-9B92-C84B-B33C-4585B8AE5240}"/>
              </a:ext>
            </a:extLst>
          </p:cNvPr>
          <p:cNvSpPr txBox="1"/>
          <p:nvPr/>
        </p:nvSpPr>
        <p:spPr>
          <a:xfrm>
            <a:off x="426570" y="2161036"/>
            <a:ext cx="543479" cy="522772"/>
          </a:xfrm>
          <a:prstGeom prst="rect">
            <a:avLst/>
          </a:prstGeom>
          <a:noFill/>
        </p:spPr>
        <p:txBody>
          <a:bodyPr wrap="square" rtlCol="0">
            <a:spAutoFit/>
          </a:bodyPr>
          <a:lstStyle/>
          <a:p>
            <a:r>
              <a:rPr lang="el-GR" sz="2797" i="1" dirty="0">
                <a:latin typeface="Times New Roman" panose="02020603050405020304" pitchFamily="18" charset="0"/>
                <a:cs typeface="Times New Roman" panose="02020603050405020304" pitchFamily="18" charset="0"/>
              </a:rPr>
              <a:t>ζ</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E5E827C-A41C-9A41-A801-49CEF2580E6C}"/>
                  </a:ext>
                </a:extLst>
              </p:cNvPr>
              <p:cNvSpPr txBox="1"/>
              <p:nvPr/>
            </p:nvSpPr>
            <p:spPr>
              <a:xfrm>
                <a:off x="4359861" y="2228826"/>
                <a:ext cx="606811"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l-GR" sz="2400" i="1" dirty="0" smtClean="0">
                          <a:latin typeface="Times New Roman" panose="02020603050405020304" pitchFamily="18" charset="0"/>
                          <a:cs typeface="Times New Roman" panose="02020603050405020304" pitchFamily="18" charset="0"/>
                        </a:rPr>
                        <m:t>ζ</m:t>
                      </m:r>
                      <m:r>
                        <m:rPr>
                          <m:nor/>
                        </m:rPr>
                        <a:rPr lang="en-US" sz="2400" i="1" baseline="-25000" dirty="0" smtClean="0">
                          <a:latin typeface="Times New Roman" panose="02020603050405020304" pitchFamily="18" charset="0"/>
                          <a:cs typeface="Times New Roman" panose="02020603050405020304" pitchFamily="18" charset="0"/>
                        </a:rPr>
                        <m:t>iM</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id="{8E5E827C-A41C-9A41-A801-49CEF2580E6C}"/>
                  </a:ext>
                </a:extLst>
              </p:cNvPr>
              <p:cNvSpPr txBox="1">
                <a:spLocks noRot="1" noChangeAspect="1" noMove="1" noResize="1" noEditPoints="1" noAdjustHandles="1" noChangeArrowheads="1" noChangeShapeType="1" noTextEdit="1"/>
              </p:cNvSpPr>
              <p:nvPr/>
            </p:nvSpPr>
            <p:spPr>
              <a:xfrm>
                <a:off x="4359861" y="2228826"/>
                <a:ext cx="606811" cy="453137"/>
              </a:xfrm>
              <a:prstGeom prst="rect">
                <a:avLst/>
              </a:prstGeom>
              <a:blipFill>
                <a:blip r:embed="rId3"/>
                <a:stretch>
                  <a:fillRect l="-1000" b="-1486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213A1C08-7264-534B-BF7D-B870FCECD83D}"/>
              </a:ext>
            </a:extLst>
          </p:cNvPr>
          <p:cNvCxnSpPr>
            <a:cxnSpLocks/>
          </p:cNvCxnSpPr>
          <p:nvPr/>
        </p:nvCxnSpPr>
        <p:spPr>
          <a:xfrm flipV="1">
            <a:off x="1970420" y="736741"/>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C134D0CD-BAC0-5F44-839E-0CBDCB88BB08}"/>
              </a:ext>
            </a:extLst>
          </p:cNvPr>
          <p:cNvCxnSpPr>
            <a:cxnSpLocks/>
          </p:cNvCxnSpPr>
          <p:nvPr/>
        </p:nvCxnSpPr>
        <p:spPr>
          <a:xfrm flipH="1" flipV="1">
            <a:off x="2592203" y="736741"/>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E1DE7A53-058C-B347-BC25-AB052A7D272E}"/>
              </a:ext>
            </a:extLst>
          </p:cNvPr>
          <p:cNvCxnSpPr>
            <a:cxnSpLocks/>
          </p:cNvCxnSpPr>
          <p:nvPr/>
        </p:nvCxnSpPr>
        <p:spPr>
          <a:xfrm flipV="1">
            <a:off x="1126908" y="736741"/>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F4049EAA-17DF-7E42-A394-6984E48ED682}"/>
              </a:ext>
            </a:extLst>
          </p:cNvPr>
          <p:cNvCxnSpPr>
            <a:cxnSpLocks/>
          </p:cNvCxnSpPr>
          <p:nvPr/>
        </p:nvCxnSpPr>
        <p:spPr>
          <a:xfrm flipV="1">
            <a:off x="1544535" y="736741"/>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D28AE069-5836-464E-9C93-A719A0595B13}"/>
              </a:ext>
            </a:extLst>
          </p:cNvPr>
          <p:cNvCxnSpPr>
            <a:cxnSpLocks/>
          </p:cNvCxnSpPr>
          <p:nvPr/>
        </p:nvCxnSpPr>
        <p:spPr>
          <a:xfrm flipV="1">
            <a:off x="2433883" y="736741"/>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1" name="Picture 30">
            <a:extLst>
              <a:ext uri="{FF2B5EF4-FFF2-40B4-BE49-F238E27FC236}">
                <a16:creationId xmlns:a16="http://schemas.microsoft.com/office/drawing/2014/main" id="{C1F8BF20-364A-5843-8FD8-15161C5B5F23}"/>
              </a:ext>
            </a:extLst>
          </p:cNvPr>
          <p:cNvPicPr>
            <a:picLocks noChangeAspect="1"/>
          </p:cNvPicPr>
          <p:nvPr/>
        </p:nvPicPr>
        <p:blipFill>
          <a:blip r:embed="rId4"/>
          <a:stretch>
            <a:fillRect/>
          </a:stretch>
        </p:blipFill>
        <p:spPr>
          <a:xfrm>
            <a:off x="880221" y="2232897"/>
            <a:ext cx="3520249" cy="473439"/>
          </a:xfrm>
          <a:prstGeom prst="rect">
            <a:avLst/>
          </a:prstGeom>
        </p:spPr>
      </p:pic>
      <p:cxnSp>
        <p:nvCxnSpPr>
          <p:cNvPr id="34" name="Straight Arrow Connector 33">
            <a:extLst>
              <a:ext uri="{FF2B5EF4-FFF2-40B4-BE49-F238E27FC236}">
                <a16:creationId xmlns:a16="http://schemas.microsoft.com/office/drawing/2014/main" id="{FCAD43C3-5611-4743-9BA6-50F550926F4D}"/>
              </a:ext>
            </a:extLst>
          </p:cNvPr>
          <p:cNvCxnSpPr>
            <a:cxnSpLocks/>
          </p:cNvCxnSpPr>
          <p:nvPr/>
        </p:nvCxnSpPr>
        <p:spPr>
          <a:xfrm flipH="1" flipV="1">
            <a:off x="2592203" y="736741"/>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08BE6C33-E740-FC40-A977-E150AA9A4605}"/>
              </a:ext>
            </a:extLst>
          </p:cNvPr>
          <p:cNvCxnSpPr>
            <a:cxnSpLocks/>
          </p:cNvCxnSpPr>
          <p:nvPr/>
        </p:nvCxnSpPr>
        <p:spPr>
          <a:xfrm flipH="1" flipV="1">
            <a:off x="2592203" y="736741"/>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090EA6B8-77A2-EA4B-B703-C5ED9D5382E8}"/>
              </a:ext>
            </a:extLst>
          </p:cNvPr>
          <p:cNvCxnSpPr>
            <a:cxnSpLocks/>
          </p:cNvCxnSpPr>
          <p:nvPr/>
        </p:nvCxnSpPr>
        <p:spPr>
          <a:xfrm flipH="1" flipV="1">
            <a:off x="2592203" y="736741"/>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TextBox 36">
            <a:extLst>
              <a:ext uri="{FF2B5EF4-FFF2-40B4-BE49-F238E27FC236}">
                <a16:creationId xmlns:a16="http://schemas.microsoft.com/office/drawing/2014/main" id="{938B7CFD-346D-414D-A4AC-DF1E1B8836E9}"/>
              </a:ext>
            </a:extLst>
          </p:cNvPr>
          <p:cNvSpPr txBox="1"/>
          <p:nvPr/>
        </p:nvSpPr>
        <p:spPr>
          <a:xfrm>
            <a:off x="1273935" y="105637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11E7216C-07F4-D446-B563-C5713BD860F6}"/>
              </a:ext>
            </a:extLst>
          </p:cNvPr>
          <p:cNvSpPr txBox="1"/>
          <p:nvPr/>
        </p:nvSpPr>
        <p:spPr>
          <a:xfrm>
            <a:off x="3454296" y="1056376"/>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40" name="Table 39">
            <a:extLst>
              <a:ext uri="{FF2B5EF4-FFF2-40B4-BE49-F238E27FC236}">
                <a16:creationId xmlns:a16="http://schemas.microsoft.com/office/drawing/2014/main" id="{8FE3AF9D-0034-BB48-8D80-5EEF7924A8E3}"/>
              </a:ext>
            </a:extLst>
          </p:cNvPr>
          <p:cNvGraphicFramePr>
            <a:graphicFrameLocks noGrp="1"/>
          </p:cNvGraphicFramePr>
          <p:nvPr/>
        </p:nvGraphicFramePr>
        <p:xfrm>
          <a:off x="2377403" y="40311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CE73603-7DAB-214C-9191-92C8419239D0}"/>
                  </a:ext>
                </a:extLst>
              </p:cNvPr>
              <p:cNvSpPr txBox="1"/>
              <p:nvPr/>
            </p:nvSpPr>
            <p:spPr>
              <a:xfrm>
                <a:off x="2715546" y="348300"/>
                <a:ext cx="2959326"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𝑝</m:t>
                          </m:r>
                        </m:e>
                        <m:sub>
                          <m:r>
                            <a:rPr lang="en-US" sz="2400" i="1" dirty="0">
                              <a:latin typeface="Cambria Math" panose="02040503050406030204" pitchFamily="18" charset="0"/>
                              <a:cs typeface="Times New Roman" panose="02020603050405020304" pitchFamily="18" charset="0"/>
                            </a:rPr>
                            <m:t>𝑖</m:t>
                          </m:r>
                        </m:sub>
                      </m:sSub>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𝜎</m:t>
                      </m:r>
                      <m:r>
                        <a:rPr lang="en-US" sz="2400" b="0" i="1" dirty="0" smtClean="0">
                          <a:latin typeface="Cambria Math" panose="02040503050406030204" pitchFamily="18" charset="0"/>
                          <a:cs typeface="Times New Roman" panose="020206030504050203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𝑏</m:t>
                          </m:r>
                        </m:e>
                        <m:sub>
                          <m:r>
                            <a:rPr lang="en-US" sz="2400" b="0" i="1" dirty="0" smtClean="0">
                              <a:latin typeface="Cambria Math" panose="02040503050406030204" pitchFamily="18" charset="0"/>
                              <a:cs typeface="Times New Roman" panose="02020603050405020304" pitchFamily="18" charset="0"/>
                            </a:rPr>
                            <m:t>0</m:t>
                          </m:r>
                        </m:sub>
                      </m:sSub>
                      <m:r>
                        <a:rPr lang="en-US" sz="2400" b="0" i="1" dirty="0" smtClean="0">
                          <a:latin typeface="Cambria Math" panose="02040503050406030204" pitchFamily="18" charset="0"/>
                          <a:cs typeface="Times New Roman" panose="02020603050405020304" pitchFamily="18" charset="0"/>
                        </a:rPr>
                        <m:t>+</m:t>
                      </m:r>
                      <m:r>
                        <a:rPr lang="en-US" sz="2400" i="1" dirty="0">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rPr>
                        <m:t>⊙</m:t>
                      </m:r>
                      <m:r>
                        <m:rPr>
                          <m:nor/>
                        </m:rPr>
                        <a:rPr lang="el-GR" sz="2400" i="1" dirty="0">
                          <a:latin typeface="Times New Roman" panose="02020603050405020304" pitchFamily="18" charset="0"/>
                          <a:cs typeface="Times New Roman" panose="02020603050405020304" pitchFamily="18" charset="0"/>
                        </a:rPr>
                        <m:t>ζ</m:t>
                      </m:r>
                      <m:r>
                        <a:rPr lang="en-US" sz="2400" b="0" i="1" dirty="0" smtClean="0">
                          <a:latin typeface="Cambria Math" panose="02040503050406030204" pitchFamily="18" charset="0"/>
                          <a:cs typeface="Times New Roman" panose="02020603050405020304" pitchFamily="18" charset="0"/>
                        </a:rPr>
                        <m:t>)</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60" name="TextBox 59">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2715546" y="348300"/>
                <a:ext cx="2959326" cy="453137"/>
              </a:xfrm>
              <a:prstGeom prst="rect">
                <a:avLst/>
              </a:prstGeom>
              <a:blipFill>
                <a:blip r:embed="rId5"/>
                <a:stretch>
                  <a:fillRect b="-21622"/>
                </a:stretch>
              </a:blipFill>
            </p:spPr>
            <p:txBody>
              <a:bodyPr/>
              <a:lstStyle/>
              <a:p>
                <a:r>
                  <a:rPr lang="en-US">
                    <a:noFill/>
                  </a:rPr>
                  <a:t> </a:t>
                </a:r>
              </a:p>
            </p:txBody>
          </p:sp>
        </mc:Fallback>
      </mc:AlternateContent>
      <p:pic>
        <p:nvPicPr>
          <p:cNvPr id="61" name="Picture 60">
            <a:extLst>
              <a:ext uri="{FF2B5EF4-FFF2-40B4-BE49-F238E27FC236}">
                <a16:creationId xmlns:a16="http://schemas.microsoft.com/office/drawing/2014/main" id="{C1F8BF20-364A-5843-8FD8-15161C5B5F23}"/>
              </a:ext>
            </a:extLst>
          </p:cNvPr>
          <p:cNvPicPr>
            <a:picLocks noChangeAspect="1"/>
          </p:cNvPicPr>
          <p:nvPr/>
        </p:nvPicPr>
        <p:blipFill>
          <a:blip r:embed="rId4"/>
          <a:stretch>
            <a:fillRect/>
          </a:stretch>
        </p:blipFill>
        <p:spPr>
          <a:xfrm>
            <a:off x="876830" y="3729053"/>
            <a:ext cx="3520249" cy="473439"/>
          </a:xfrm>
          <a:prstGeom prst="rect">
            <a:avLst/>
          </a:prstGeom>
        </p:spPr>
      </p:pic>
      <p:sp>
        <p:nvSpPr>
          <p:cNvPr id="62" name="TextBox 61">
            <a:extLst>
              <a:ext uri="{FF2B5EF4-FFF2-40B4-BE49-F238E27FC236}">
                <a16:creationId xmlns:a16="http://schemas.microsoft.com/office/drawing/2014/main" id="{B7196F96-9B92-C84B-B33C-4585B8AE5240}"/>
              </a:ext>
            </a:extLst>
          </p:cNvPr>
          <p:cNvSpPr txBox="1"/>
          <p:nvPr/>
        </p:nvSpPr>
        <p:spPr>
          <a:xfrm>
            <a:off x="426569" y="3626301"/>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8E5E827C-A41C-9A41-A801-49CEF2580E6C}"/>
              </a:ext>
            </a:extLst>
          </p:cNvPr>
          <p:cNvSpPr txBox="1"/>
          <p:nvPr/>
        </p:nvSpPr>
        <p:spPr>
          <a:xfrm>
            <a:off x="4425522" y="3604668"/>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53" name="Straight Arrow Connector 52">
            <a:extLst>
              <a:ext uri="{FF2B5EF4-FFF2-40B4-BE49-F238E27FC236}">
                <a16:creationId xmlns:a16="http://schemas.microsoft.com/office/drawing/2014/main" id="{C134D0CD-BAC0-5F44-839E-0CBDCB88BB08}"/>
              </a:ext>
            </a:extLst>
          </p:cNvPr>
          <p:cNvCxnSpPr>
            <a:cxnSpLocks/>
          </p:cNvCxnSpPr>
          <p:nvPr/>
        </p:nvCxnSpPr>
        <p:spPr>
          <a:xfrm flipV="1">
            <a:off x="1126908" y="2706337"/>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C134D0CD-BAC0-5F44-839E-0CBDCB88BB08}"/>
              </a:ext>
            </a:extLst>
          </p:cNvPr>
          <p:cNvCxnSpPr>
            <a:cxnSpLocks/>
          </p:cNvCxnSpPr>
          <p:nvPr/>
        </p:nvCxnSpPr>
        <p:spPr>
          <a:xfrm flipV="1">
            <a:off x="4149951" y="2706337"/>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C134D0CD-BAC0-5F44-839E-0CBDCB88BB08}"/>
              </a:ext>
            </a:extLst>
          </p:cNvPr>
          <p:cNvCxnSpPr>
            <a:cxnSpLocks/>
          </p:cNvCxnSpPr>
          <p:nvPr/>
        </p:nvCxnSpPr>
        <p:spPr>
          <a:xfrm flipV="1">
            <a:off x="2246489" y="2878667"/>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C134D0CD-BAC0-5F44-839E-0CBDCB88BB08}"/>
              </a:ext>
            </a:extLst>
          </p:cNvPr>
          <p:cNvCxnSpPr>
            <a:cxnSpLocks/>
          </p:cNvCxnSpPr>
          <p:nvPr/>
        </p:nvCxnSpPr>
        <p:spPr>
          <a:xfrm flipH="1" flipV="1">
            <a:off x="2246489" y="2878667"/>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2" name="Title 8">
            <a:extLst>
              <a:ext uri="{FF2B5EF4-FFF2-40B4-BE49-F238E27FC236}">
                <a16:creationId xmlns:a16="http://schemas.microsoft.com/office/drawing/2014/main" id="{12DA1C10-C181-F64A-B03D-C04F5FA39DD3}"/>
              </a:ext>
            </a:extLst>
          </p:cNvPr>
          <p:cNvSpPr txBox="1">
            <a:spLocks/>
          </p:cNvSpPr>
          <p:nvPr/>
        </p:nvSpPr>
        <p:spPr>
          <a:xfrm>
            <a:off x="7922816" y="148968"/>
            <a:ext cx="4269184" cy="2860359"/>
          </a:xfrm>
          <a:prstGeom prst="rect">
            <a:avLst/>
          </a:prstGeom>
        </p:spPr>
        <p:txBody>
          <a:bodyPr vert="horz" lIns="121784" tIns="60892" rIns="121784" bIns="60892" rtlCol="0" anchor="ctr">
            <a:normAutofit/>
          </a:bodyPr>
          <a:lstStyle>
            <a:lvl1pPr algn="ctr" defTabSz="457200" rtl="0" eaLnBrk="1" latinLnBrk="0" hangingPunct="1">
              <a:spcBef>
                <a:spcPct val="0"/>
              </a:spcBef>
              <a:buNone/>
              <a:defRPr sz="4400" kern="1200">
                <a:solidFill>
                  <a:srgbClr val="001A57"/>
                </a:solidFill>
                <a:latin typeface="Helvetica"/>
                <a:ea typeface="+mj-ea"/>
                <a:cs typeface="+mj-cs"/>
              </a:defRPr>
            </a:lvl1pPr>
          </a:lstStyle>
          <a:p>
            <a:r>
              <a:rPr lang="en-US" sz="4267" dirty="0"/>
              <a:t>Extended Logistic Regression</a:t>
            </a:r>
          </a:p>
        </p:txBody>
      </p:sp>
    </p:spTree>
    <p:extLst>
      <p:ext uri="{BB962C8B-B14F-4D97-AF65-F5344CB8AC3E}">
        <p14:creationId xmlns:p14="http://schemas.microsoft.com/office/powerpoint/2010/main" val="23164240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B7196F96-9B92-C84B-B33C-4585B8AE5240}"/>
              </a:ext>
            </a:extLst>
          </p:cNvPr>
          <p:cNvSpPr txBox="1"/>
          <p:nvPr/>
        </p:nvSpPr>
        <p:spPr>
          <a:xfrm>
            <a:off x="426570" y="2161036"/>
            <a:ext cx="543479" cy="522772"/>
          </a:xfrm>
          <a:prstGeom prst="rect">
            <a:avLst/>
          </a:prstGeom>
          <a:noFill/>
        </p:spPr>
        <p:txBody>
          <a:bodyPr wrap="square" rtlCol="0">
            <a:spAutoFit/>
          </a:bodyPr>
          <a:lstStyle/>
          <a:p>
            <a:r>
              <a:rPr lang="el-GR" sz="2797" i="1" dirty="0">
                <a:latin typeface="Times New Roman" panose="02020603050405020304" pitchFamily="18" charset="0"/>
                <a:cs typeface="Times New Roman" panose="02020603050405020304" pitchFamily="18" charset="0"/>
              </a:rPr>
              <a:t>ζ</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E5E827C-A41C-9A41-A801-49CEF2580E6C}"/>
                  </a:ext>
                </a:extLst>
              </p:cNvPr>
              <p:cNvSpPr txBox="1"/>
              <p:nvPr/>
            </p:nvSpPr>
            <p:spPr>
              <a:xfrm>
                <a:off x="4359861" y="2228826"/>
                <a:ext cx="606811"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l-GR" sz="2400" i="1" dirty="0" smtClean="0">
                          <a:latin typeface="Times New Roman" panose="02020603050405020304" pitchFamily="18" charset="0"/>
                          <a:cs typeface="Times New Roman" panose="02020603050405020304" pitchFamily="18" charset="0"/>
                        </a:rPr>
                        <m:t>ζ</m:t>
                      </m:r>
                      <m:r>
                        <m:rPr>
                          <m:nor/>
                        </m:rPr>
                        <a:rPr lang="en-US" sz="2400" i="1" baseline="-25000" dirty="0" smtClean="0">
                          <a:latin typeface="Times New Roman" panose="02020603050405020304" pitchFamily="18" charset="0"/>
                          <a:cs typeface="Times New Roman" panose="02020603050405020304" pitchFamily="18" charset="0"/>
                        </a:rPr>
                        <m:t>iM</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id="{8E5E827C-A41C-9A41-A801-49CEF2580E6C}"/>
                  </a:ext>
                </a:extLst>
              </p:cNvPr>
              <p:cNvSpPr txBox="1">
                <a:spLocks noRot="1" noChangeAspect="1" noMove="1" noResize="1" noEditPoints="1" noAdjustHandles="1" noChangeArrowheads="1" noChangeShapeType="1" noTextEdit="1"/>
              </p:cNvSpPr>
              <p:nvPr/>
            </p:nvSpPr>
            <p:spPr>
              <a:xfrm>
                <a:off x="4359861" y="2228826"/>
                <a:ext cx="606811" cy="453137"/>
              </a:xfrm>
              <a:prstGeom prst="rect">
                <a:avLst/>
              </a:prstGeom>
              <a:blipFill>
                <a:blip r:embed="rId3"/>
                <a:stretch>
                  <a:fillRect l="-1000" b="-1486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213A1C08-7264-534B-BF7D-B870FCECD83D}"/>
              </a:ext>
            </a:extLst>
          </p:cNvPr>
          <p:cNvCxnSpPr>
            <a:cxnSpLocks/>
          </p:cNvCxnSpPr>
          <p:nvPr/>
        </p:nvCxnSpPr>
        <p:spPr>
          <a:xfrm flipV="1">
            <a:off x="1970420" y="736741"/>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C134D0CD-BAC0-5F44-839E-0CBDCB88BB08}"/>
              </a:ext>
            </a:extLst>
          </p:cNvPr>
          <p:cNvCxnSpPr>
            <a:cxnSpLocks/>
          </p:cNvCxnSpPr>
          <p:nvPr/>
        </p:nvCxnSpPr>
        <p:spPr>
          <a:xfrm flipH="1" flipV="1">
            <a:off x="2592203" y="736741"/>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E1DE7A53-058C-B347-BC25-AB052A7D272E}"/>
              </a:ext>
            </a:extLst>
          </p:cNvPr>
          <p:cNvCxnSpPr>
            <a:cxnSpLocks/>
          </p:cNvCxnSpPr>
          <p:nvPr/>
        </p:nvCxnSpPr>
        <p:spPr>
          <a:xfrm flipV="1">
            <a:off x="1126908" y="736741"/>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F4049EAA-17DF-7E42-A394-6984E48ED682}"/>
              </a:ext>
            </a:extLst>
          </p:cNvPr>
          <p:cNvCxnSpPr>
            <a:cxnSpLocks/>
          </p:cNvCxnSpPr>
          <p:nvPr/>
        </p:nvCxnSpPr>
        <p:spPr>
          <a:xfrm flipV="1">
            <a:off x="1544535" y="736741"/>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D28AE069-5836-464E-9C93-A719A0595B13}"/>
              </a:ext>
            </a:extLst>
          </p:cNvPr>
          <p:cNvCxnSpPr>
            <a:cxnSpLocks/>
          </p:cNvCxnSpPr>
          <p:nvPr/>
        </p:nvCxnSpPr>
        <p:spPr>
          <a:xfrm flipV="1">
            <a:off x="2433883" y="736741"/>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1" name="Picture 30">
            <a:extLst>
              <a:ext uri="{FF2B5EF4-FFF2-40B4-BE49-F238E27FC236}">
                <a16:creationId xmlns:a16="http://schemas.microsoft.com/office/drawing/2014/main" id="{C1F8BF20-364A-5843-8FD8-15161C5B5F23}"/>
              </a:ext>
            </a:extLst>
          </p:cNvPr>
          <p:cNvPicPr>
            <a:picLocks noChangeAspect="1"/>
          </p:cNvPicPr>
          <p:nvPr/>
        </p:nvPicPr>
        <p:blipFill>
          <a:blip r:embed="rId4"/>
          <a:stretch>
            <a:fillRect/>
          </a:stretch>
        </p:blipFill>
        <p:spPr>
          <a:xfrm>
            <a:off x="880221" y="2232897"/>
            <a:ext cx="3520249" cy="473439"/>
          </a:xfrm>
          <a:prstGeom prst="rect">
            <a:avLst/>
          </a:prstGeom>
        </p:spPr>
      </p:pic>
      <p:cxnSp>
        <p:nvCxnSpPr>
          <p:cNvPr id="34" name="Straight Arrow Connector 33">
            <a:extLst>
              <a:ext uri="{FF2B5EF4-FFF2-40B4-BE49-F238E27FC236}">
                <a16:creationId xmlns:a16="http://schemas.microsoft.com/office/drawing/2014/main" id="{FCAD43C3-5611-4743-9BA6-50F550926F4D}"/>
              </a:ext>
            </a:extLst>
          </p:cNvPr>
          <p:cNvCxnSpPr>
            <a:cxnSpLocks/>
          </p:cNvCxnSpPr>
          <p:nvPr/>
        </p:nvCxnSpPr>
        <p:spPr>
          <a:xfrm flipH="1" flipV="1">
            <a:off x="2592203" y="736741"/>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08BE6C33-E740-FC40-A977-E150AA9A4605}"/>
              </a:ext>
            </a:extLst>
          </p:cNvPr>
          <p:cNvCxnSpPr>
            <a:cxnSpLocks/>
          </p:cNvCxnSpPr>
          <p:nvPr/>
        </p:nvCxnSpPr>
        <p:spPr>
          <a:xfrm flipH="1" flipV="1">
            <a:off x="2592203" y="736741"/>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090EA6B8-77A2-EA4B-B703-C5ED9D5382E8}"/>
              </a:ext>
            </a:extLst>
          </p:cNvPr>
          <p:cNvCxnSpPr>
            <a:cxnSpLocks/>
          </p:cNvCxnSpPr>
          <p:nvPr/>
        </p:nvCxnSpPr>
        <p:spPr>
          <a:xfrm flipH="1" flipV="1">
            <a:off x="2592203" y="736741"/>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TextBox 36">
            <a:extLst>
              <a:ext uri="{FF2B5EF4-FFF2-40B4-BE49-F238E27FC236}">
                <a16:creationId xmlns:a16="http://schemas.microsoft.com/office/drawing/2014/main" id="{938B7CFD-346D-414D-A4AC-DF1E1B8836E9}"/>
              </a:ext>
            </a:extLst>
          </p:cNvPr>
          <p:cNvSpPr txBox="1"/>
          <p:nvPr/>
        </p:nvSpPr>
        <p:spPr>
          <a:xfrm>
            <a:off x="1273935" y="105637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11E7216C-07F4-D446-B563-C5713BD860F6}"/>
              </a:ext>
            </a:extLst>
          </p:cNvPr>
          <p:cNvSpPr txBox="1"/>
          <p:nvPr/>
        </p:nvSpPr>
        <p:spPr>
          <a:xfrm>
            <a:off x="3454296" y="1056376"/>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40" name="Table 39">
            <a:extLst>
              <a:ext uri="{FF2B5EF4-FFF2-40B4-BE49-F238E27FC236}">
                <a16:creationId xmlns:a16="http://schemas.microsoft.com/office/drawing/2014/main" id="{8FE3AF9D-0034-BB48-8D80-5EEF7924A8E3}"/>
              </a:ext>
            </a:extLst>
          </p:cNvPr>
          <p:cNvGraphicFramePr>
            <a:graphicFrameLocks noGrp="1"/>
          </p:cNvGraphicFramePr>
          <p:nvPr/>
        </p:nvGraphicFramePr>
        <p:xfrm>
          <a:off x="2377403" y="40311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CE73603-7DAB-214C-9191-92C8419239D0}"/>
                  </a:ext>
                </a:extLst>
              </p:cNvPr>
              <p:cNvSpPr txBox="1"/>
              <p:nvPr/>
            </p:nvSpPr>
            <p:spPr>
              <a:xfrm>
                <a:off x="2715546" y="348300"/>
                <a:ext cx="2959326"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𝑝</m:t>
                          </m:r>
                        </m:e>
                        <m:sub>
                          <m:r>
                            <a:rPr lang="en-US" sz="2400" i="1" dirty="0">
                              <a:latin typeface="Cambria Math" panose="02040503050406030204" pitchFamily="18" charset="0"/>
                              <a:cs typeface="Times New Roman" panose="02020603050405020304" pitchFamily="18" charset="0"/>
                            </a:rPr>
                            <m:t>𝑖</m:t>
                          </m:r>
                        </m:sub>
                      </m:sSub>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𝜎</m:t>
                      </m:r>
                      <m:r>
                        <a:rPr lang="en-US" sz="2400" b="0" i="1" dirty="0" smtClean="0">
                          <a:latin typeface="Cambria Math" panose="02040503050406030204" pitchFamily="18" charset="0"/>
                          <a:cs typeface="Times New Roman" panose="020206030504050203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𝑏</m:t>
                          </m:r>
                        </m:e>
                        <m:sub>
                          <m:r>
                            <a:rPr lang="en-US" sz="2400" b="0" i="1" dirty="0" smtClean="0">
                              <a:latin typeface="Cambria Math" panose="02040503050406030204" pitchFamily="18" charset="0"/>
                              <a:cs typeface="Times New Roman" panose="02020603050405020304" pitchFamily="18" charset="0"/>
                            </a:rPr>
                            <m:t>0</m:t>
                          </m:r>
                        </m:sub>
                      </m:sSub>
                      <m:r>
                        <a:rPr lang="en-US" sz="2400" b="0" i="1" dirty="0" smtClean="0">
                          <a:latin typeface="Cambria Math" panose="02040503050406030204" pitchFamily="18" charset="0"/>
                          <a:cs typeface="Times New Roman" panose="02020603050405020304" pitchFamily="18" charset="0"/>
                        </a:rPr>
                        <m:t>+</m:t>
                      </m:r>
                      <m:r>
                        <a:rPr lang="en-US" sz="2400" i="1" dirty="0">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rPr>
                        <m:t>⊙</m:t>
                      </m:r>
                      <m:r>
                        <m:rPr>
                          <m:nor/>
                        </m:rPr>
                        <a:rPr lang="el-GR" sz="2400" i="1" dirty="0">
                          <a:latin typeface="Times New Roman" panose="02020603050405020304" pitchFamily="18" charset="0"/>
                          <a:cs typeface="Times New Roman" panose="02020603050405020304" pitchFamily="18" charset="0"/>
                        </a:rPr>
                        <m:t>ζ</m:t>
                      </m:r>
                      <m:r>
                        <a:rPr lang="en-US" sz="2400" b="0" i="1" dirty="0" smtClean="0">
                          <a:latin typeface="Cambria Math" panose="02040503050406030204" pitchFamily="18" charset="0"/>
                          <a:cs typeface="Times New Roman" panose="02020603050405020304" pitchFamily="18" charset="0"/>
                        </a:rPr>
                        <m:t>)</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60" name="TextBox 59">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2715546" y="348300"/>
                <a:ext cx="2959326" cy="453137"/>
              </a:xfrm>
              <a:prstGeom prst="rect">
                <a:avLst/>
              </a:prstGeom>
              <a:blipFill>
                <a:blip r:embed="rId5"/>
                <a:stretch>
                  <a:fillRect b="-21622"/>
                </a:stretch>
              </a:blipFill>
            </p:spPr>
            <p:txBody>
              <a:bodyPr/>
              <a:lstStyle/>
              <a:p>
                <a:r>
                  <a:rPr lang="en-US">
                    <a:noFill/>
                  </a:rPr>
                  <a:t> </a:t>
                </a:r>
              </a:p>
            </p:txBody>
          </p:sp>
        </mc:Fallback>
      </mc:AlternateContent>
      <p:pic>
        <p:nvPicPr>
          <p:cNvPr id="61" name="Picture 60">
            <a:extLst>
              <a:ext uri="{FF2B5EF4-FFF2-40B4-BE49-F238E27FC236}">
                <a16:creationId xmlns:a16="http://schemas.microsoft.com/office/drawing/2014/main" id="{C1F8BF20-364A-5843-8FD8-15161C5B5F23}"/>
              </a:ext>
            </a:extLst>
          </p:cNvPr>
          <p:cNvPicPr>
            <a:picLocks noChangeAspect="1"/>
          </p:cNvPicPr>
          <p:nvPr/>
        </p:nvPicPr>
        <p:blipFill>
          <a:blip r:embed="rId4"/>
          <a:stretch>
            <a:fillRect/>
          </a:stretch>
        </p:blipFill>
        <p:spPr>
          <a:xfrm>
            <a:off x="876830" y="3729053"/>
            <a:ext cx="3520249" cy="473439"/>
          </a:xfrm>
          <a:prstGeom prst="rect">
            <a:avLst/>
          </a:prstGeom>
        </p:spPr>
      </p:pic>
      <p:sp>
        <p:nvSpPr>
          <p:cNvPr id="62" name="TextBox 61">
            <a:extLst>
              <a:ext uri="{FF2B5EF4-FFF2-40B4-BE49-F238E27FC236}">
                <a16:creationId xmlns:a16="http://schemas.microsoft.com/office/drawing/2014/main" id="{B7196F96-9B92-C84B-B33C-4585B8AE5240}"/>
              </a:ext>
            </a:extLst>
          </p:cNvPr>
          <p:cNvSpPr txBox="1"/>
          <p:nvPr/>
        </p:nvSpPr>
        <p:spPr>
          <a:xfrm>
            <a:off x="426569" y="3626301"/>
            <a:ext cx="543479" cy="522772"/>
          </a:xfrm>
          <a:prstGeom prst="rect">
            <a:avLst/>
          </a:prstGeom>
          <a:noFill/>
        </p:spPr>
        <p:txBody>
          <a:bodyPr wrap="square" rtlCol="0">
            <a:spAutoFit/>
          </a:bodyPr>
          <a:lstStyle/>
          <a:p>
            <a:r>
              <a:rPr lang="el-GR" sz="2797" i="1" dirty="0">
                <a:latin typeface="Times New Roman" panose="02020603050405020304" pitchFamily="18" charset="0"/>
                <a:cs typeface="Times New Roman" panose="02020603050405020304" pitchFamily="18" charset="0"/>
              </a:rPr>
              <a:t>η</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8E5E827C-A41C-9A41-A801-49CEF2580E6C}"/>
              </a:ext>
            </a:extLst>
          </p:cNvPr>
          <p:cNvSpPr txBox="1"/>
          <p:nvPr/>
        </p:nvSpPr>
        <p:spPr>
          <a:xfrm>
            <a:off x="4425522" y="3604668"/>
            <a:ext cx="662392" cy="522772"/>
          </a:xfrm>
          <a:prstGeom prst="rect">
            <a:avLst/>
          </a:prstGeom>
          <a:noFill/>
        </p:spPr>
        <p:txBody>
          <a:bodyPr wrap="square" rtlCol="0">
            <a:spAutoFit/>
          </a:bodyPr>
          <a:lstStyle/>
          <a:p>
            <a:r>
              <a:rPr lang="el-GR" sz="2797" i="1" dirty="0">
                <a:latin typeface="Times New Roman" panose="02020603050405020304" pitchFamily="18" charset="0"/>
                <a:cs typeface="Times New Roman" panose="02020603050405020304" pitchFamily="18" charset="0"/>
              </a:rPr>
              <a:t>η</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53" name="Straight Arrow Connector 52">
            <a:extLst>
              <a:ext uri="{FF2B5EF4-FFF2-40B4-BE49-F238E27FC236}">
                <a16:creationId xmlns:a16="http://schemas.microsoft.com/office/drawing/2014/main" id="{C134D0CD-BAC0-5F44-839E-0CBDCB88BB08}"/>
              </a:ext>
            </a:extLst>
          </p:cNvPr>
          <p:cNvCxnSpPr>
            <a:cxnSpLocks/>
          </p:cNvCxnSpPr>
          <p:nvPr/>
        </p:nvCxnSpPr>
        <p:spPr>
          <a:xfrm flipV="1">
            <a:off x="1126908" y="2706337"/>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C134D0CD-BAC0-5F44-839E-0CBDCB88BB08}"/>
              </a:ext>
            </a:extLst>
          </p:cNvPr>
          <p:cNvCxnSpPr>
            <a:cxnSpLocks/>
          </p:cNvCxnSpPr>
          <p:nvPr/>
        </p:nvCxnSpPr>
        <p:spPr>
          <a:xfrm flipV="1">
            <a:off x="4149951" y="2706337"/>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C134D0CD-BAC0-5F44-839E-0CBDCB88BB08}"/>
              </a:ext>
            </a:extLst>
          </p:cNvPr>
          <p:cNvCxnSpPr>
            <a:cxnSpLocks/>
          </p:cNvCxnSpPr>
          <p:nvPr/>
        </p:nvCxnSpPr>
        <p:spPr>
          <a:xfrm flipV="1">
            <a:off x="2246489" y="2878667"/>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C134D0CD-BAC0-5F44-839E-0CBDCB88BB08}"/>
              </a:ext>
            </a:extLst>
          </p:cNvPr>
          <p:cNvCxnSpPr>
            <a:cxnSpLocks/>
          </p:cNvCxnSpPr>
          <p:nvPr/>
        </p:nvCxnSpPr>
        <p:spPr>
          <a:xfrm flipH="1" flipV="1">
            <a:off x="2246489" y="2878667"/>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2" name="Title 8">
            <a:extLst>
              <a:ext uri="{FF2B5EF4-FFF2-40B4-BE49-F238E27FC236}">
                <a16:creationId xmlns:a16="http://schemas.microsoft.com/office/drawing/2014/main" id="{12DA1C10-C181-F64A-B03D-C04F5FA39DD3}"/>
              </a:ext>
            </a:extLst>
          </p:cNvPr>
          <p:cNvSpPr txBox="1">
            <a:spLocks/>
          </p:cNvSpPr>
          <p:nvPr/>
        </p:nvSpPr>
        <p:spPr>
          <a:xfrm>
            <a:off x="7539763" y="348300"/>
            <a:ext cx="4269184" cy="2860359"/>
          </a:xfrm>
          <a:prstGeom prst="rect">
            <a:avLst/>
          </a:prstGeom>
        </p:spPr>
        <p:txBody>
          <a:bodyPr vert="horz" lIns="121784" tIns="60892" rIns="121784" bIns="60892" rtlCol="0" anchor="ctr">
            <a:normAutofit/>
          </a:bodyPr>
          <a:lstStyle>
            <a:lvl1pPr algn="ctr" defTabSz="457200" rtl="0" eaLnBrk="1" latinLnBrk="0" hangingPunct="1">
              <a:spcBef>
                <a:spcPct val="0"/>
              </a:spcBef>
              <a:buNone/>
              <a:defRPr sz="4400" kern="1200">
                <a:solidFill>
                  <a:srgbClr val="001A57"/>
                </a:solidFill>
                <a:latin typeface="Helvetica"/>
                <a:ea typeface="+mj-ea"/>
                <a:cs typeface="+mj-cs"/>
              </a:defRPr>
            </a:lvl1pPr>
          </a:lstStyle>
          <a:p>
            <a:pPr algn="l"/>
            <a:r>
              <a:rPr lang="en-US" sz="4267" dirty="0"/>
              <a:t>By adding layers, we build a hierarchy of features</a:t>
            </a:r>
          </a:p>
        </p:txBody>
      </p:sp>
      <p:pic>
        <p:nvPicPr>
          <p:cNvPr id="33" name="Picture 32">
            <a:extLst>
              <a:ext uri="{FF2B5EF4-FFF2-40B4-BE49-F238E27FC236}">
                <a16:creationId xmlns:a16="http://schemas.microsoft.com/office/drawing/2014/main" id="{C1F8BF20-364A-5843-8FD8-15161C5B5F23}"/>
              </a:ext>
            </a:extLst>
          </p:cNvPr>
          <p:cNvPicPr>
            <a:picLocks noChangeAspect="1"/>
          </p:cNvPicPr>
          <p:nvPr/>
        </p:nvPicPr>
        <p:blipFill>
          <a:blip r:embed="rId4"/>
          <a:stretch>
            <a:fillRect/>
          </a:stretch>
        </p:blipFill>
        <p:spPr>
          <a:xfrm>
            <a:off x="876830" y="5175589"/>
            <a:ext cx="3520249" cy="473439"/>
          </a:xfrm>
          <a:prstGeom prst="rect">
            <a:avLst/>
          </a:prstGeom>
        </p:spPr>
      </p:pic>
      <p:sp>
        <p:nvSpPr>
          <p:cNvPr id="39" name="TextBox 38">
            <a:extLst>
              <a:ext uri="{FF2B5EF4-FFF2-40B4-BE49-F238E27FC236}">
                <a16:creationId xmlns:a16="http://schemas.microsoft.com/office/drawing/2014/main" id="{B7196F96-9B92-C84B-B33C-4585B8AE5240}"/>
              </a:ext>
            </a:extLst>
          </p:cNvPr>
          <p:cNvSpPr txBox="1"/>
          <p:nvPr/>
        </p:nvSpPr>
        <p:spPr>
          <a:xfrm>
            <a:off x="426569" y="5072837"/>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8E5E827C-A41C-9A41-A801-49CEF2580E6C}"/>
              </a:ext>
            </a:extLst>
          </p:cNvPr>
          <p:cNvSpPr txBox="1"/>
          <p:nvPr/>
        </p:nvSpPr>
        <p:spPr>
          <a:xfrm>
            <a:off x="4425522" y="5051204"/>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42" name="Straight Arrow Connector 41">
            <a:extLst>
              <a:ext uri="{FF2B5EF4-FFF2-40B4-BE49-F238E27FC236}">
                <a16:creationId xmlns:a16="http://schemas.microsoft.com/office/drawing/2014/main" id="{C134D0CD-BAC0-5F44-839E-0CBDCB88BB08}"/>
              </a:ext>
            </a:extLst>
          </p:cNvPr>
          <p:cNvCxnSpPr>
            <a:cxnSpLocks/>
          </p:cNvCxnSpPr>
          <p:nvPr/>
        </p:nvCxnSpPr>
        <p:spPr>
          <a:xfrm flipV="1">
            <a:off x="1126908" y="4152873"/>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C134D0CD-BAC0-5F44-839E-0CBDCB88BB08}"/>
              </a:ext>
            </a:extLst>
          </p:cNvPr>
          <p:cNvCxnSpPr>
            <a:cxnSpLocks/>
          </p:cNvCxnSpPr>
          <p:nvPr/>
        </p:nvCxnSpPr>
        <p:spPr>
          <a:xfrm flipV="1">
            <a:off x="4149951" y="4152873"/>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C134D0CD-BAC0-5F44-839E-0CBDCB88BB08}"/>
              </a:ext>
            </a:extLst>
          </p:cNvPr>
          <p:cNvCxnSpPr>
            <a:cxnSpLocks/>
          </p:cNvCxnSpPr>
          <p:nvPr/>
        </p:nvCxnSpPr>
        <p:spPr>
          <a:xfrm flipV="1">
            <a:off x="2246489" y="4325203"/>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C134D0CD-BAC0-5F44-839E-0CBDCB88BB08}"/>
              </a:ext>
            </a:extLst>
          </p:cNvPr>
          <p:cNvCxnSpPr>
            <a:cxnSpLocks/>
          </p:cNvCxnSpPr>
          <p:nvPr/>
        </p:nvCxnSpPr>
        <p:spPr>
          <a:xfrm flipH="1" flipV="1">
            <a:off x="2246489" y="4325203"/>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392239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B7196F96-9B92-C84B-B33C-4585B8AE5240}"/>
              </a:ext>
            </a:extLst>
          </p:cNvPr>
          <p:cNvSpPr txBox="1"/>
          <p:nvPr/>
        </p:nvSpPr>
        <p:spPr>
          <a:xfrm>
            <a:off x="426570" y="2161036"/>
            <a:ext cx="543479" cy="522772"/>
          </a:xfrm>
          <a:prstGeom prst="rect">
            <a:avLst/>
          </a:prstGeom>
          <a:noFill/>
        </p:spPr>
        <p:txBody>
          <a:bodyPr wrap="square" rtlCol="0">
            <a:spAutoFit/>
          </a:bodyPr>
          <a:lstStyle/>
          <a:p>
            <a:r>
              <a:rPr lang="el-GR" sz="2797" i="1" dirty="0">
                <a:latin typeface="Times New Roman" panose="02020603050405020304" pitchFamily="18" charset="0"/>
                <a:cs typeface="Times New Roman" panose="02020603050405020304" pitchFamily="18" charset="0"/>
              </a:rPr>
              <a:t>ζ</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E5E827C-A41C-9A41-A801-49CEF2580E6C}"/>
                  </a:ext>
                </a:extLst>
              </p:cNvPr>
              <p:cNvSpPr txBox="1"/>
              <p:nvPr/>
            </p:nvSpPr>
            <p:spPr>
              <a:xfrm>
                <a:off x="4359861" y="2228826"/>
                <a:ext cx="606811"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l-GR" sz="2400" i="1" dirty="0" smtClean="0">
                          <a:latin typeface="Times New Roman" panose="02020603050405020304" pitchFamily="18" charset="0"/>
                          <a:cs typeface="Times New Roman" panose="02020603050405020304" pitchFamily="18" charset="0"/>
                        </a:rPr>
                        <m:t>ζ</m:t>
                      </m:r>
                      <m:r>
                        <m:rPr>
                          <m:nor/>
                        </m:rPr>
                        <a:rPr lang="en-US" sz="2400" i="1" baseline="-25000" dirty="0" smtClean="0">
                          <a:latin typeface="Times New Roman" panose="02020603050405020304" pitchFamily="18" charset="0"/>
                          <a:cs typeface="Times New Roman" panose="02020603050405020304" pitchFamily="18" charset="0"/>
                        </a:rPr>
                        <m:t>iM</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id="{8E5E827C-A41C-9A41-A801-49CEF2580E6C}"/>
                  </a:ext>
                </a:extLst>
              </p:cNvPr>
              <p:cNvSpPr txBox="1">
                <a:spLocks noRot="1" noChangeAspect="1" noMove="1" noResize="1" noEditPoints="1" noAdjustHandles="1" noChangeArrowheads="1" noChangeShapeType="1" noTextEdit="1"/>
              </p:cNvSpPr>
              <p:nvPr/>
            </p:nvSpPr>
            <p:spPr>
              <a:xfrm>
                <a:off x="4359861" y="2228826"/>
                <a:ext cx="606811" cy="453137"/>
              </a:xfrm>
              <a:prstGeom prst="rect">
                <a:avLst/>
              </a:prstGeom>
              <a:blipFill>
                <a:blip r:embed="rId3"/>
                <a:stretch>
                  <a:fillRect l="-1000" b="-1486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213A1C08-7264-534B-BF7D-B870FCECD83D}"/>
              </a:ext>
            </a:extLst>
          </p:cNvPr>
          <p:cNvCxnSpPr>
            <a:cxnSpLocks/>
          </p:cNvCxnSpPr>
          <p:nvPr/>
        </p:nvCxnSpPr>
        <p:spPr>
          <a:xfrm flipV="1">
            <a:off x="1970420" y="736741"/>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C134D0CD-BAC0-5F44-839E-0CBDCB88BB08}"/>
              </a:ext>
            </a:extLst>
          </p:cNvPr>
          <p:cNvCxnSpPr>
            <a:cxnSpLocks/>
          </p:cNvCxnSpPr>
          <p:nvPr/>
        </p:nvCxnSpPr>
        <p:spPr>
          <a:xfrm flipH="1" flipV="1">
            <a:off x="2592203" y="736741"/>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E1DE7A53-058C-B347-BC25-AB052A7D272E}"/>
              </a:ext>
            </a:extLst>
          </p:cNvPr>
          <p:cNvCxnSpPr>
            <a:cxnSpLocks/>
          </p:cNvCxnSpPr>
          <p:nvPr/>
        </p:nvCxnSpPr>
        <p:spPr>
          <a:xfrm flipV="1">
            <a:off x="1126908" y="736741"/>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F4049EAA-17DF-7E42-A394-6984E48ED682}"/>
              </a:ext>
            </a:extLst>
          </p:cNvPr>
          <p:cNvCxnSpPr>
            <a:cxnSpLocks/>
          </p:cNvCxnSpPr>
          <p:nvPr/>
        </p:nvCxnSpPr>
        <p:spPr>
          <a:xfrm flipV="1">
            <a:off x="1544535" y="736741"/>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D28AE069-5836-464E-9C93-A719A0595B13}"/>
              </a:ext>
            </a:extLst>
          </p:cNvPr>
          <p:cNvCxnSpPr>
            <a:cxnSpLocks/>
          </p:cNvCxnSpPr>
          <p:nvPr/>
        </p:nvCxnSpPr>
        <p:spPr>
          <a:xfrm flipV="1">
            <a:off x="2433883" y="736741"/>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1" name="Picture 30">
            <a:extLst>
              <a:ext uri="{FF2B5EF4-FFF2-40B4-BE49-F238E27FC236}">
                <a16:creationId xmlns:a16="http://schemas.microsoft.com/office/drawing/2014/main" id="{C1F8BF20-364A-5843-8FD8-15161C5B5F23}"/>
              </a:ext>
            </a:extLst>
          </p:cNvPr>
          <p:cNvPicPr>
            <a:picLocks noChangeAspect="1"/>
          </p:cNvPicPr>
          <p:nvPr/>
        </p:nvPicPr>
        <p:blipFill>
          <a:blip r:embed="rId4"/>
          <a:stretch>
            <a:fillRect/>
          </a:stretch>
        </p:blipFill>
        <p:spPr>
          <a:xfrm>
            <a:off x="880221" y="2232897"/>
            <a:ext cx="3520249" cy="473439"/>
          </a:xfrm>
          <a:prstGeom prst="rect">
            <a:avLst/>
          </a:prstGeom>
        </p:spPr>
      </p:pic>
      <p:cxnSp>
        <p:nvCxnSpPr>
          <p:cNvPr id="34" name="Straight Arrow Connector 33">
            <a:extLst>
              <a:ext uri="{FF2B5EF4-FFF2-40B4-BE49-F238E27FC236}">
                <a16:creationId xmlns:a16="http://schemas.microsoft.com/office/drawing/2014/main" id="{FCAD43C3-5611-4743-9BA6-50F550926F4D}"/>
              </a:ext>
            </a:extLst>
          </p:cNvPr>
          <p:cNvCxnSpPr>
            <a:cxnSpLocks/>
          </p:cNvCxnSpPr>
          <p:nvPr/>
        </p:nvCxnSpPr>
        <p:spPr>
          <a:xfrm flipH="1" flipV="1">
            <a:off x="2592203" y="736741"/>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08BE6C33-E740-FC40-A977-E150AA9A4605}"/>
              </a:ext>
            </a:extLst>
          </p:cNvPr>
          <p:cNvCxnSpPr>
            <a:cxnSpLocks/>
          </p:cNvCxnSpPr>
          <p:nvPr/>
        </p:nvCxnSpPr>
        <p:spPr>
          <a:xfrm flipH="1" flipV="1">
            <a:off x="2592203" y="736741"/>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090EA6B8-77A2-EA4B-B703-C5ED9D5382E8}"/>
              </a:ext>
            </a:extLst>
          </p:cNvPr>
          <p:cNvCxnSpPr>
            <a:cxnSpLocks/>
          </p:cNvCxnSpPr>
          <p:nvPr/>
        </p:nvCxnSpPr>
        <p:spPr>
          <a:xfrm flipH="1" flipV="1">
            <a:off x="2592203" y="736741"/>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TextBox 36">
            <a:extLst>
              <a:ext uri="{FF2B5EF4-FFF2-40B4-BE49-F238E27FC236}">
                <a16:creationId xmlns:a16="http://schemas.microsoft.com/office/drawing/2014/main" id="{938B7CFD-346D-414D-A4AC-DF1E1B8836E9}"/>
              </a:ext>
            </a:extLst>
          </p:cNvPr>
          <p:cNvSpPr txBox="1"/>
          <p:nvPr/>
        </p:nvSpPr>
        <p:spPr>
          <a:xfrm>
            <a:off x="1273935" y="105637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11E7216C-07F4-D446-B563-C5713BD860F6}"/>
              </a:ext>
            </a:extLst>
          </p:cNvPr>
          <p:cNvSpPr txBox="1"/>
          <p:nvPr/>
        </p:nvSpPr>
        <p:spPr>
          <a:xfrm>
            <a:off x="3454296" y="1056376"/>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40" name="Table 39">
            <a:extLst>
              <a:ext uri="{FF2B5EF4-FFF2-40B4-BE49-F238E27FC236}">
                <a16:creationId xmlns:a16="http://schemas.microsoft.com/office/drawing/2014/main" id="{8FE3AF9D-0034-BB48-8D80-5EEF7924A8E3}"/>
              </a:ext>
            </a:extLst>
          </p:cNvPr>
          <p:cNvGraphicFramePr>
            <a:graphicFrameLocks noGrp="1"/>
          </p:cNvGraphicFramePr>
          <p:nvPr/>
        </p:nvGraphicFramePr>
        <p:xfrm>
          <a:off x="2377403" y="40311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CE73603-7DAB-214C-9191-92C8419239D0}"/>
                  </a:ext>
                </a:extLst>
              </p:cNvPr>
              <p:cNvSpPr txBox="1"/>
              <p:nvPr/>
            </p:nvSpPr>
            <p:spPr>
              <a:xfrm>
                <a:off x="2715546" y="348300"/>
                <a:ext cx="2959326"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𝑝</m:t>
                          </m:r>
                        </m:e>
                        <m:sub>
                          <m:r>
                            <a:rPr lang="en-US" sz="2400" i="1" dirty="0">
                              <a:latin typeface="Cambria Math" panose="02040503050406030204" pitchFamily="18" charset="0"/>
                              <a:cs typeface="Times New Roman" panose="02020603050405020304" pitchFamily="18" charset="0"/>
                            </a:rPr>
                            <m:t>𝑖</m:t>
                          </m:r>
                        </m:sub>
                      </m:sSub>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𝜎</m:t>
                      </m:r>
                      <m:r>
                        <a:rPr lang="en-US" sz="2400" b="0" i="1" dirty="0" smtClean="0">
                          <a:latin typeface="Cambria Math" panose="02040503050406030204" pitchFamily="18" charset="0"/>
                          <a:cs typeface="Times New Roman" panose="020206030504050203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𝑏</m:t>
                          </m:r>
                        </m:e>
                        <m:sub>
                          <m:r>
                            <a:rPr lang="en-US" sz="2400" b="0" i="1" dirty="0" smtClean="0">
                              <a:latin typeface="Cambria Math" panose="02040503050406030204" pitchFamily="18" charset="0"/>
                              <a:cs typeface="Times New Roman" panose="02020603050405020304" pitchFamily="18" charset="0"/>
                            </a:rPr>
                            <m:t>0</m:t>
                          </m:r>
                        </m:sub>
                      </m:sSub>
                      <m:r>
                        <a:rPr lang="en-US" sz="2400" b="0" i="1" dirty="0" smtClean="0">
                          <a:latin typeface="Cambria Math" panose="02040503050406030204" pitchFamily="18" charset="0"/>
                          <a:cs typeface="Times New Roman" panose="02020603050405020304" pitchFamily="18" charset="0"/>
                        </a:rPr>
                        <m:t>+</m:t>
                      </m:r>
                      <m:r>
                        <a:rPr lang="en-US" sz="2400" i="1" dirty="0">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rPr>
                        <m:t>⊙</m:t>
                      </m:r>
                      <m:r>
                        <m:rPr>
                          <m:nor/>
                        </m:rPr>
                        <a:rPr lang="el-GR" sz="2400" i="1" dirty="0">
                          <a:latin typeface="Times New Roman" panose="02020603050405020304" pitchFamily="18" charset="0"/>
                          <a:cs typeface="Times New Roman" panose="02020603050405020304" pitchFamily="18" charset="0"/>
                        </a:rPr>
                        <m:t>ζ</m:t>
                      </m:r>
                      <m:r>
                        <a:rPr lang="en-US" sz="2400" b="0" i="1" dirty="0" smtClean="0">
                          <a:latin typeface="Cambria Math" panose="02040503050406030204" pitchFamily="18" charset="0"/>
                          <a:cs typeface="Times New Roman" panose="02020603050405020304" pitchFamily="18" charset="0"/>
                        </a:rPr>
                        <m:t>)</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60" name="TextBox 59">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2715546" y="348300"/>
                <a:ext cx="2959326" cy="453137"/>
              </a:xfrm>
              <a:prstGeom prst="rect">
                <a:avLst/>
              </a:prstGeom>
              <a:blipFill>
                <a:blip r:embed="rId5"/>
                <a:stretch>
                  <a:fillRect b="-21622"/>
                </a:stretch>
              </a:blipFill>
            </p:spPr>
            <p:txBody>
              <a:bodyPr/>
              <a:lstStyle/>
              <a:p>
                <a:r>
                  <a:rPr lang="en-US">
                    <a:noFill/>
                  </a:rPr>
                  <a:t> </a:t>
                </a:r>
              </a:p>
            </p:txBody>
          </p:sp>
        </mc:Fallback>
      </mc:AlternateContent>
      <p:pic>
        <p:nvPicPr>
          <p:cNvPr id="61" name="Picture 60">
            <a:extLst>
              <a:ext uri="{FF2B5EF4-FFF2-40B4-BE49-F238E27FC236}">
                <a16:creationId xmlns:a16="http://schemas.microsoft.com/office/drawing/2014/main" id="{C1F8BF20-364A-5843-8FD8-15161C5B5F23}"/>
              </a:ext>
            </a:extLst>
          </p:cNvPr>
          <p:cNvPicPr>
            <a:picLocks noChangeAspect="1"/>
          </p:cNvPicPr>
          <p:nvPr/>
        </p:nvPicPr>
        <p:blipFill>
          <a:blip r:embed="rId4"/>
          <a:stretch>
            <a:fillRect/>
          </a:stretch>
        </p:blipFill>
        <p:spPr>
          <a:xfrm>
            <a:off x="876830" y="3729053"/>
            <a:ext cx="3520249" cy="473439"/>
          </a:xfrm>
          <a:prstGeom prst="rect">
            <a:avLst/>
          </a:prstGeom>
        </p:spPr>
      </p:pic>
      <p:sp>
        <p:nvSpPr>
          <p:cNvPr id="62" name="TextBox 61">
            <a:extLst>
              <a:ext uri="{FF2B5EF4-FFF2-40B4-BE49-F238E27FC236}">
                <a16:creationId xmlns:a16="http://schemas.microsoft.com/office/drawing/2014/main" id="{B7196F96-9B92-C84B-B33C-4585B8AE5240}"/>
              </a:ext>
            </a:extLst>
          </p:cNvPr>
          <p:cNvSpPr txBox="1"/>
          <p:nvPr/>
        </p:nvSpPr>
        <p:spPr>
          <a:xfrm>
            <a:off x="426569" y="3626301"/>
            <a:ext cx="543479" cy="522772"/>
          </a:xfrm>
          <a:prstGeom prst="rect">
            <a:avLst/>
          </a:prstGeom>
          <a:noFill/>
        </p:spPr>
        <p:txBody>
          <a:bodyPr wrap="square" rtlCol="0">
            <a:spAutoFit/>
          </a:bodyPr>
          <a:lstStyle/>
          <a:p>
            <a:r>
              <a:rPr lang="el-GR" sz="2797" i="1" dirty="0">
                <a:latin typeface="Times New Roman" panose="02020603050405020304" pitchFamily="18" charset="0"/>
                <a:cs typeface="Times New Roman" panose="02020603050405020304" pitchFamily="18" charset="0"/>
              </a:rPr>
              <a:t>η</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8E5E827C-A41C-9A41-A801-49CEF2580E6C}"/>
              </a:ext>
            </a:extLst>
          </p:cNvPr>
          <p:cNvSpPr txBox="1"/>
          <p:nvPr/>
        </p:nvSpPr>
        <p:spPr>
          <a:xfrm>
            <a:off x="4425522" y="3604668"/>
            <a:ext cx="662392" cy="522772"/>
          </a:xfrm>
          <a:prstGeom prst="rect">
            <a:avLst/>
          </a:prstGeom>
          <a:noFill/>
        </p:spPr>
        <p:txBody>
          <a:bodyPr wrap="square" rtlCol="0">
            <a:spAutoFit/>
          </a:bodyPr>
          <a:lstStyle/>
          <a:p>
            <a:r>
              <a:rPr lang="el-GR" sz="2797" i="1" dirty="0">
                <a:latin typeface="Times New Roman" panose="02020603050405020304" pitchFamily="18" charset="0"/>
                <a:cs typeface="Times New Roman" panose="02020603050405020304" pitchFamily="18" charset="0"/>
              </a:rPr>
              <a:t>η</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53" name="Straight Arrow Connector 52">
            <a:extLst>
              <a:ext uri="{FF2B5EF4-FFF2-40B4-BE49-F238E27FC236}">
                <a16:creationId xmlns:a16="http://schemas.microsoft.com/office/drawing/2014/main" id="{C134D0CD-BAC0-5F44-839E-0CBDCB88BB08}"/>
              </a:ext>
            </a:extLst>
          </p:cNvPr>
          <p:cNvCxnSpPr>
            <a:cxnSpLocks/>
          </p:cNvCxnSpPr>
          <p:nvPr/>
        </p:nvCxnSpPr>
        <p:spPr>
          <a:xfrm flipV="1">
            <a:off x="1126908" y="2706337"/>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C134D0CD-BAC0-5F44-839E-0CBDCB88BB08}"/>
              </a:ext>
            </a:extLst>
          </p:cNvPr>
          <p:cNvCxnSpPr>
            <a:cxnSpLocks/>
          </p:cNvCxnSpPr>
          <p:nvPr/>
        </p:nvCxnSpPr>
        <p:spPr>
          <a:xfrm flipV="1">
            <a:off x="4149951" y="2706337"/>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C134D0CD-BAC0-5F44-839E-0CBDCB88BB08}"/>
              </a:ext>
            </a:extLst>
          </p:cNvPr>
          <p:cNvCxnSpPr>
            <a:cxnSpLocks/>
          </p:cNvCxnSpPr>
          <p:nvPr/>
        </p:nvCxnSpPr>
        <p:spPr>
          <a:xfrm flipV="1">
            <a:off x="2246489" y="2878667"/>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C134D0CD-BAC0-5F44-839E-0CBDCB88BB08}"/>
              </a:ext>
            </a:extLst>
          </p:cNvPr>
          <p:cNvCxnSpPr>
            <a:cxnSpLocks/>
          </p:cNvCxnSpPr>
          <p:nvPr/>
        </p:nvCxnSpPr>
        <p:spPr>
          <a:xfrm flipH="1" flipV="1">
            <a:off x="2246489" y="2878667"/>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2" name="Title 8">
            <a:extLst>
              <a:ext uri="{FF2B5EF4-FFF2-40B4-BE49-F238E27FC236}">
                <a16:creationId xmlns:a16="http://schemas.microsoft.com/office/drawing/2014/main" id="{12DA1C10-C181-F64A-B03D-C04F5FA39DD3}"/>
              </a:ext>
            </a:extLst>
          </p:cNvPr>
          <p:cNvSpPr txBox="1">
            <a:spLocks/>
          </p:cNvSpPr>
          <p:nvPr/>
        </p:nvSpPr>
        <p:spPr>
          <a:xfrm>
            <a:off x="7172993" y="2340281"/>
            <a:ext cx="4827095" cy="3094811"/>
          </a:xfrm>
          <a:prstGeom prst="rect">
            <a:avLst/>
          </a:prstGeom>
        </p:spPr>
        <p:txBody>
          <a:bodyPr vert="horz" lIns="121784" tIns="60892" rIns="121784" bIns="60892" rtlCol="0" anchor="ctr">
            <a:normAutofit fontScale="92500" lnSpcReduction="20000"/>
          </a:bodyPr>
          <a:lstStyle>
            <a:lvl1pPr algn="ctr" defTabSz="457200" rtl="0" eaLnBrk="1" latinLnBrk="0" hangingPunct="1">
              <a:spcBef>
                <a:spcPct val="0"/>
              </a:spcBef>
              <a:buNone/>
              <a:defRPr sz="4400" kern="1200">
                <a:solidFill>
                  <a:srgbClr val="001A57"/>
                </a:solidFill>
                <a:latin typeface="Helvetica"/>
                <a:ea typeface="+mj-ea"/>
                <a:cs typeface="+mj-cs"/>
              </a:defRPr>
            </a:lvl1pPr>
          </a:lstStyle>
          <a:p>
            <a:pPr algn="l"/>
            <a:r>
              <a:rPr lang="en-US" sz="4267" dirty="0"/>
              <a:t>Multilayer Perceptron </a:t>
            </a:r>
          </a:p>
          <a:p>
            <a:pPr algn="l"/>
            <a:endParaRPr lang="en-US" sz="4267" dirty="0"/>
          </a:p>
          <a:p>
            <a:pPr algn="l"/>
            <a:r>
              <a:rPr lang="en-US" sz="4267" dirty="0"/>
              <a:t>(i.e. neural network) </a:t>
            </a:r>
          </a:p>
          <a:p>
            <a:pPr algn="l"/>
            <a:endParaRPr lang="en-US" sz="4267" dirty="0"/>
          </a:p>
          <a:p>
            <a:pPr algn="l"/>
            <a:r>
              <a:rPr lang="en-US" sz="4267" dirty="0"/>
              <a:t>with 2 hidden layers</a:t>
            </a:r>
          </a:p>
        </p:txBody>
      </p:sp>
      <p:pic>
        <p:nvPicPr>
          <p:cNvPr id="33" name="Picture 32">
            <a:extLst>
              <a:ext uri="{FF2B5EF4-FFF2-40B4-BE49-F238E27FC236}">
                <a16:creationId xmlns:a16="http://schemas.microsoft.com/office/drawing/2014/main" id="{C1F8BF20-364A-5843-8FD8-15161C5B5F23}"/>
              </a:ext>
            </a:extLst>
          </p:cNvPr>
          <p:cNvPicPr>
            <a:picLocks noChangeAspect="1"/>
          </p:cNvPicPr>
          <p:nvPr/>
        </p:nvPicPr>
        <p:blipFill>
          <a:blip r:embed="rId4"/>
          <a:stretch>
            <a:fillRect/>
          </a:stretch>
        </p:blipFill>
        <p:spPr>
          <a:xfrm>
            <a:off x="876830" y="5175589"/>
            <a:ext cx="3520249" cy="473439"/>
          </a:xfrm>
          <a:prstGeom prst="rect">
            <a:avLst/>
          </a:prstGeom>
        </p:spPr>
      </p:pic>
      <p:sp>
        <p:nvSpPr>
          <p:cNvPr id="39" name="TextBox 38">
            <a:extLst>
              <a:ext uri="{FF2B5EF4-FFF2-40B4-BE49-F238E27FC236}">
                <a16:creationId xmlns:a16="http://schemas.microsoft.com/office/drawing/2014/main" id="{B7196F96-9B92-C84B-B33C-4585B8AE5240}"/>
              </a:ext>
            </a:extLst>
          </p:cNvPr>
          <p:cNvSpPr txBox="1"/>
          <p:nvPr/>
        </p:nvSpPr>
        <p:spPr>
          <a:xfrm>
            <a:off x="426569" y="5072837"/>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8E5E827C-A41C-9A41-A801-49CEF2580E6C}"/>
              </a:ext>
            </a:extLst>
          </p:cNvPr>
          <p:cNvSpPr txBox="1"/>
          <p:nvPr/>
        </p:nvSpPr>
        <p:spPr>
          <a:xfrm>
            <a:off x="4425522" y="5051204"/>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42" name="Straight Arrow Connector 41">
            <a:extLst>
              <a:ext uri="{FF2B5EF4-FFF2-40B4-BE49-F238E27FC236}">
                <a16:creationId xmlns:a16="http://schemas.microsoft.com/office/drawing/2014/main" id="{C134D0CD-BAC0-5F44-839E-0CBDCB88BB08}"/>
              </a:ext>
            </a:extLst>
          </p:cNvPr>
          <p:cNvCxnSpPr>
            <a:cxnSpLocks/>
          </p:cNvCxnSpPr>
          <p:nvPr/>
        </p:nvCxnSpPr>
        <p:spPr>
          <a:xfrm flipV="1">
            <a:off x="1126908" y="4152873"/>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C134D0CD-BAC0-5F44-839E-0CBDCB88BB08}"/>
              </a:ext>
            </a:extLst>
          </p:cNvPr>
          <p:cNvCxnSpPr>
            <a:cxnSpLocks/>
          </p:cNvCxnSpPr>
          <p:nvPr/>
        </p:nvCxnSpPr>
        <p:spPr>
          <a:xfrm flipV="1">
            <a:off x="4149951" y="4152873"/>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C134D0CD-BAC0-5F44-839E-0CBDCB88BB08}"/>
              </a:ext>
            </a:extLst>
          </p:cNvPr>
          <p:cNvCxnSpPr>
            <a:cxnSpLocks/>
          </p:cNvCxnSpPr>
          <p:nvPr/>
        </p:nvCxnSpPr>
        <p:spPr>
          <a:xfrm flipV="1">
            <a:off x="2246489" y="4325203"/>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C134D0CD-BAC0-5F44-839E-0CBDCB88BB08}"/>
              </a:ext>
            </a:extLst>
          </p:cNvPr>
          <p:cNvCxnSpPr>
            <a:cxnSpLocks/>
          </p:cNvCxnSpPr>
          <p:nvPr/>
        </p:nvCxnSpPr>
        <p:spPr>
          <a:xfrm flipH="1" flipV="1">
            <a:off x="2246489" y="4325203"/>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28730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8">
            <a:extLst>
              <a:ext uri="{FF2B5EF4-FFF2-40B4-BE49-F238E27FC236}">
                <a16:creationId xmlns:a16="http://schemas.microsoft.com/office/drawing/2014/main" id="{12DA1C10-C181-F64A-B03D-C04F5FA39DD3}"/>
              </a:ext>
            </a:extLst>
          </p:cNvPr>
          <p:cNvSpPr txBox="1">
            <a:spLocks/>
          </p:cNvSpPr>
          <p:nvPr/>
        </p:nvSpPr>
        <p:spPr>
          <a:xfrm>
            <a:off x="3972593" y="919678"/>
            <a:ext cx="5102134" cy="3094811"/>
          </a:xfrm>
          <a:prstGeom prst="rect">
            <a:avLst/>
          </a:prstGeom>
        </p:spPr>
        <p:txBody>
          <a:bodyPr vert="horz" lIns="121784" tIns="60892" rIns="121784" bIns="60892" rtlCol="0" anchor="ctr">
            <a:normAutofit/>
          </a:bodyPr>
          <a:lstStyle>
            <a:lvl1pPr algn="ctr" defTabSz="457200" rtl="0" eaLnBrk="1" latinLnBrk="0" hangingPunct="1">
              <a:spcBef>
                <a:spcPct val="0"/>
              </a:spcBef>
              <a:buNone/>
              <a:defRPr sz="4400" kern="1200">
                <a:solidFill>
                  <a:srgbClr val="001A57"/>
                </a:solidFill>
                <a:latin typeface="Helvetica"/>
                <a:ea typeface="+mj-ea"/>
                <a:cs typeface="+mj-cs"/>
              </a:defRPr>
            </a:lvl1pPr>
          </a:lstStyle>
          <a:p>
            <a:pPr algn="l"/>
            <a:r>
              <a:rPr lang="en-US" sz="4267" dirty="0"/>
              <a:t>Deep Learning:</a:t>
            </a:r>
          </a:p>
          <a:p>
            <a:pPr algn="l"/>
            <a:endParaRPr lang="en-US" sz="4267" dirty="0"/>
          </a:p>
          <a:p>
            <a:pPr algn="l"/>
            <a:r>
              <a:rPr lang="en-US" sz="4267" dirty="0"/>
              <a:t>many hidden layers</a:t>
            </a:r>
          </a:p>
        </p:txBody>
      </p:sp>
      <p:pic>
        <p:nvPicPr>
          <p:cNvPr id="3" name="Picture 2"/>
          <p:cNvPicPr>
            <a:picLocks noChangeAspect="1"/>
          </p:cNvPicPr>
          <p:nvPr/>
        </p:nvPicPr>
        <p:blipFill>
          <a:blip r:embed="rId3"/>
          <a:stretch>
            <a:fillRect/>
          </a:stretch>
        </p:blipFill>
        <p:spPr>
          <a:xfrm>
            <a:off x="373426" y="345492"/>
            <a:ext cx="2150855" cy="2121592"/>
          </a:xfrm>
          <a:prstGeom prst="rect">
            <a:avLst/>
          </a:prstGeom>
        </p:spPr>
      </p:pic>
      <p:pic>
        <p:nvPicPr>
          <p:cNvPr id="4" name="Picture 3"/>
          <p:cNvPicPr>
            <a:picLocks noChangeAspect="1"/>
          </p:cNvPicPr>
          <p:nvPr/>
        </p:nvPicPr>
        <p:blipFill>
          <a:blip r:embed="rId4"/>
          <a:stretch>
            <a:fillRect/>
          </a:stretch>
        </p:blipFill>
        <p:spPr>
          <a:xfrm>
            <a:off x="605999" y="2425519"/>
            <a:ext cx="1407079" cy="1216867"/>
          </a:xfrm>
          <a:prstGeom prst="rect">
            <a:avLst/>
          </a:prstGeom>
        </p:spPr>
      </p:pic>
      <p:pic>
        <p:nvPicPr>
          <p:cNvPr id="134" name="Picture 133"/>
          <p:cNvPicPr>
            <a:picLocks noChangeAspect="1"/>
          </p:cNvPicPr>
          <p:nvPr/>
        </p:nvPicPr>
        <p:blipFill>
          <a:blip r:embed="rId4"/>
          <a:stretch>
            <a:fillRect/>
          </a:stretch>
        </p:blipFill>
        <p:spPr>
          <a:xfrm>
            <a:off x="605999" y="3600821"/>
            <a:ext cx="1407079" cy="1216867"/>
          </a:xfrm>
          <a:prstGeom prst="rect">
            <a:avLst/>
          </a:prstGeom>
        </p:spPr>
      </p:pic>
      <p:pic>
        <p:nvPicPr>
          <p:cNvPr id="135" name="Picture 134"/>
          <p:cNvPicPr>
            <a:picLocks noChangeAspect="1"/>
          </p:cNvPicPr>
          <p:nvPr/>
        </p:nvPicPr>
        <p:blipFill>
          <a:blip r:embed="rId4"/>
          <a:stretch>
            <a:fillRect/>
          </a:stretch>
        </p:blipFill>
        <p:spPr>
          <a:xfrm>
            <a:off x="605999" y="4776123"/>
            <a:ext cx="1407079" cy="1216867"/>
          </a:xfrm>
          <a:prstGeom prst="rect">
            <a:avLst/>
          </a:prstGeom>
        </p:spPr>
      </p:pic>
    </p:spTree>
    <p:extLst>
      <p:ext uri="{BB962C8B-B14F-4D97-AF65-F5344CB8AC3E}">
        <p14:creationId xmlns:p14="http://schemas.microsoft.com/office/powerpoint/2010/main" val="31054228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a:extLst>
              <a:ext uri="{FF2B5EF4-FFF2-40B4-BE49-F238E27FC236}">
                <a16:creationId xmlns:a16="http://schemas.microsoft.com/office/drawing/2014/main" id="{D7487844-90CB-A14A-8CD0-A155B511B18F}"/>
              </a:ext>
            </a:extLst>
          </p:cNvPr>
          <p:cNvPicPr>
            <a:picLocks noChangeAspect="1"/>
          </p:cNvPicPr>
          <p:nvPr/>
        </p:nvPicPr>
        <p:blipFill>
          <a:blip r:embed="rId3"/>
          <a:stretch>
            <a:fillRect/>
          </a:stretch>
        </p:blipFill>
        <p:spPr>
          <a:xfrm>
            <a:off x="5902037" y="0"/>
            <a:ext cx="6054871" cy="6054871"/>
          </a:xfrm>
          <a:prstGeom prst="rect">
            <a:avLst/>
          </a:prstGeom>
        </p:spPr>
      </p:pic>
      <p:sp>
        <p:nvSpPr>
          <p:cNvPr id="9" name="Title 8">
            <a:extLst>
              <a:ext uri="{FF2B5EF4-FFF2-40B4-BE49-F238E27FC236}">
                <a16:creationId xmlns:a16="http://schemas.microsoft.com/office/drawing/2014/main" id="{12DA1C10-C181-F64A-B03D-C04F5FA39DD3}"/>
              </a:ext>
            </a:extLst>
          </p:cNvPr>
          <p:cNvSpPr txBox="1">
            <a:spLocks/>
          </p:cNvSpPr>
          <p:nvPr/>
        </p:nvSpPr>
        <p:spPr>
          <a:xfrm>
            <a:off x="522811" y="240806"/>
            <a:ext cx="5102134" cy="3094811"/>
          </a:xfrm>
          <a:prstGeom prst="rect">
            <a:avLst/>
          </a:prstGeom>
        </p:spPr>
        <p:txBody>
          <a:bodyPr vert="horz" lIns="121784" tIns="60892" rIns="121784" bIns="60892" rtlCol="0" anchor="ctr">
            <a:normAutofit/>
          </a:bodyPr>
          <a:lstStyle>
            <a:lvl1pPr algn="ctr" defTabSz="457200" rtl="0" eaLnBrk="1" latinLnBrk="0" hangingPunct="1">
              <a:spcBef>
                <a:spcPct val="0"/>
              </a:spcBef>
              <a:buNone/>
              <a:defRPr sz="4400" kern="1200">
                <a:solidFill>
                  <a:srgbClr val="001A57"/>
                </a:solidFill>
                <a:latin typeface="Helvetica"/>
                <a:ea typeface="+mj-ea"/>
                <a:cs typeface="+mj-cs"/>
              </a:defRPr>
            </a:lvl1pPr>
          </a:lstStyle>
          <a:p>
            <a:pPr algn="l"/>
            <a:r>
              <a:rPr lang="en-US" sz="4267" dirty="0"/>
              <a:t>Learn Highly Non-Linear Classification Surfaces</a:t>
            </a:r>
          </a:p>
        </p:txBody>
      </p:sp>
    </p:spTree>
    <p:extLst>
      <p:ext uri="{BB962C8B-B14F-4D97-AF65-F5344CB8AC3E}">
        <p14:creationId xmlns:p14="http://schemas.microsoft.com/office/powerpoint/2010/main" val="12219649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3286-B39B-484C-8B95-8FA1B0092D04}"/>
              </a:ext>
            </a:extLst>
          </p:cNvPr>
          <p:cNvSpPr>
            <a:spLocks noGrp="1"/>
          </p:cNvSpPr>
          <p:nvPr>
            <p:ph type="title"/>
          </p:nvPr>
        </p:nvSpPr>
        <p:spPr/>
        <p:txBody>
          <a:bodyPr/>
          <a:lstStyle/>
          <a:p>
            <a:r>
              <a:rPr lang="en-US" dirty="0"/>
              <a:t>Does this work with MNIST?</a:t>
            </a:r>
          </a:p>
        </p:txBody>
      </p:sp>
      <p:pic>
        <p:nvPicPr>
          <p:cNvPr id="3" name="Content Placeholder 5">
            <a:extLst>
              <a:ext uri="{FF2B5EF4-FFF2-40B4-BE49-F238E27FC236}">
                <a16:creationId xmlns:a16="http://schemas.microsoft.com/office/drawing/2014/main" id="{80463DC6-9E5D-AC4C-ACF8-A335F58176D6}"/>
              </a:ext>
            </a:extLst>
          </p:cNvPr>
          <p:cNvPicPr>
            <a:picLocks noChangeAspect="1"/>
          </p:cNvPicPr>
          <p:nvPr/>
        </p:nvPicPr>
        <p:blipFill>
          <a:blip r:embed="rId3"/>
          <a:stretch>
            <a:fillRect/>
          </a:stretch>
        </p:blipFill>
        <p:spPr>
          <a:xfrm>
            <a:off x="276847" y="2350164"/>
            <a:ext cx="5192128" cy="2958477"/>
          </a:xfrm>
          <a:prstGeom prst="rect">
            <a:avLst/>
          </a:prstGeom>
        </p:spPr>
      </p:pic>
      <p:cxnSp>
        <p:nvCxnSpPr>
          <p:cNvPr id="75" name="Straight Arrow Connector 74">
            <a:extLst>
              <a:ext uri="{FF2B5EF4-FFF2-40B4-BE49-F238E27FC236}">
                <a16:creationId xmlns:a16="http://schemas.microsoft.com/office/drawing/2014/main" id="{31570084-4177-B145-BA86-445FE6DEA37E}"/>
              </a:ext>
            </a:extLst>
          </p:cNvPr>
          <p:cNvCxnSpPr/>
          <p:nvPr/>
        </p:nvCxnSpPr>
        <p:spPr>
          <a:xfrm flipV="1">
            <a:off x="5468974" y="2474519"/>
            <a:ext cx="818597" cy="60207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5D81A34D-908E-DB48-936F-86563F54770A}"/>
              </a:ext>
            </a:extLst>
          </p:cNvPr>
          <p:cNvCxnSpPr>
            <a:cxnSpLocks/>
          </p:cNvCxnSpPr>
          <p:nvPr/>
        </p:nvCxnSpPr>
        <p:spPr>
          <a:xfrm flipV="1">
            <a:off x="8423401" y="2248245"/>
            <a:ext cx="1271091" cy="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id="{287A3FE7-7774-6343-A5C2-F13CF7342404}"/>
              </a:ext>
            </a:extLst>
          </p:cNvPr>
          <p:cNvSpPr txBox="1"/>
          <p:nvPr/>
        </p:nvSpPr>
        <p:spPr>
          <a:xfrm>
            <a:off x="9991922" y="2002301"/>
            <a:ext cx="2222788" cy="497957"/>
          </a:xfrm>
          <a:prstGeom prst="rect">
            <a:avLst/>
          </a:prstGeom>
          <a:noFill/>
        </p:spPr>
        <p:txBody>
          <a:bodyPr wrap="none" rtlCol="0">
            <a:spAutoFit/>
          </a:bodyPr>
          <a:lstStyle/>
          <a:p>
            <a:r>
              <a:rPr lang="en-US" sz="2636" dirty="0"/>
              <a:t>~91% Accurate</a:t>
            </a:r>
          </a:p>
        </p:txBody>
      </p:sp>
      <p:pic>
        <p:nvPicPr>
          <p:cNvPr id="8" name="Picture 7"/>
          <p:cNvPicPr>
            <a:picLocks noChangeAspect="1"/>
          </p:cNvPicPr>
          <p:nvPr/>
        </p:nvPicPr>
        <p:blipFill>
          <a:blip r:embed="rId4"/>
          <a:stretch>
            <a:fillRect/>
          </a:stretch>
        </p:blipFill>
        <p:spPr>
          <a:xfrm>
            <a:off x="6360018" y="1442297"/>
            <a:ext cx="1922264" cy="2064444"/>
          </a:xfrm>
          <a:prstGeom prst="rect">
            <a:avLst/>
          </a:prstGeom>
        </p:spPr>
      </p:pic>
    </p:spTree>
    <p:extLst>
      <p:ext uri="{BB962C8B-B14F-4D97-AF65-F5344CB8AC3E}">
        <p14:creationId xmlns:p14="http://schemas.microsoft.com/office/powerpoint/2010/main" val="28894075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3286-B39B-484C-8B95-8FA1B0092D04}"/>
              </a:ext>
            </a:extLst>
          </p:cNvPr>
          <p:cNvSpPr>
            <a:spLocks noGrp="1"/>
          </p:cNvSpPr>
          <p:nvPr>
            <p:ph type="title"/>
          </p:nvPr>
        </p:nvSpPr>
        <p:spPr/>
        <p:txBody>
          <a:bodyPr/>
          <a:lstStyle/>
          <a:p>
            <a:r>
              <a:rPr lang="en-US" dirty="0"/>
              <a:t>Does this work with MNIST?</a:t>
            </a:r>
          </a:p>
        </p:txBody>
      </p:sp>
      <p:pic>
        <p:nvPicPr>
          <p:cNvPr id="3" name="Content Placeholder 5">
            <a:extLst>
              <a:ext uri="{FF2B5EF4-FFF2-40B4-BE49-F238E27FC236}">
                <a16:creationId xmlns:a16="http://schemas.microsoft.com/office/drawing/2014/main" id="{80463DC6-9E5D-AC4C-ACF8-A335F58176D6}"/>
              </a:ext>
            </a:extLst>
          </p:cNvPr>
          <p:cNvPicPr>
            <a:picLocks noChangeAspect="1"/>
          </p:cNvPicPr>
          <p:nvPr/>
        </p:nvPicPr>
        <p:blipFill>
          <a:blip r:embed="rId3"/>
          <a:stretch>
            <a:fillRect/>
          </a:stretch>
        </p:blipFill>
        <p:spPr>
          <a:xfrm>
            <a:off x="276847" y="2350164"/>
            <a:ext cx="5192128" cy="2958477"/>
          </a:xfrm>
          <a:prstGeom prst="rect">
            <a:avLst/>
          </a:prstGeom>
        </p:spPr>
      </p:pic>
      <p:cxnSp>
        <p:nvCxnSpPr>
          <p:cNvPr id="75" name="Straight Arrow Connector 74">
            <a:extLst>
              <a:ext uri="{FF2B5EF4-FFF2-40B4-BE49-F238E27FC236}">
                <a16:creationId xmlns:a16="http://schemas.microsoft.com/office/drawing/2014/main" id="{31570084-4177-B145-BA86-445FE6DEA37E}"/>
              </a:ext>
            </a:extLst>
          </p:cNvPr>
          <p:cNvCxnSpPr/>
          <p:nvPr/>
        </p:nvCxnSpPr>
        <p:spPr>
          <a:xfrm flipV="1">
            <a:off x="5468974" y="2474519"/>
            <a:ext cx="818597" cy="60207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FE2FBE95-7D26-AB4F-8FC9-CD5E9AEEE897}"/>
              </a:ext>
            </a:extLst>
          </p:cNvPr>
          <p:cNvCxnSpPr>
            <a:cxnSpLocks/>
          </p:cNvCxnSpPr>
          <p:nvPr/>
        </p:nvCxnSpPr>
        <p:spPr>
          <a:xfrm>
            <a:off x="5468975" y="4595709"/>
            <a:ext cx="982799" cy="313467"/>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5D81A34D-908E-DB48-936F-86563F54770A}"/>
              </a:ext>
            </a:extLst>
          </p:cNvPr>
          <p:cNvCxnSpPr>
            <a:cxnSpLocks/>
          </p:cNvCxnSpPr>
          <p:nvPr/>
        </p:nvCxnSpPr>
        <p:spPr>
          <a:xfrm flipV="1">
            <a:off x="8423401" y="2248245"/>
            <a:ext cx="1271091" cy="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F11F6A6-C860-874C-97C4-CDE463881858}"/>
              </a:ext>
            </a:extLst>
          </p:cNvPr>
          <p:cNvCxnSpPr>
            <a:cxnSpLocks/>
          </p:cNvCxnSpPr>
          <p:nvPr/>
        </p:nvCxnSpPr>
        <p:spPr>
          <a:xfrm flipV="1">
            <a:off x="8720831" y="5187917"/>
            <a:ext cx="1271091" cy="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id="{287A3FE7-7774-6343-A5C2-F13CF7342404}"/>
              </a:ext>
            </a:extLst>
          </p:cNvPr>
          <p:cNvSpPr txBox="1"/>
          <p:nvPr/>
        </p:nvSpPr>
        <p:spPr>
          <a:xfrm>
            <a:off x="9991922" y="2002301"/>
            <a:ext cx="2222788" cy="497957"/>
          </a:xfrm>
          <a:prstGeom prst="rect">
            <a:avLst/>
          </a:prstGeom>
          <a:noFill/>
        </p:spPr>
        <p:txBody>
          <a:bodyPr wrap="none" rtlCol="0">
            <a:spAutoFit/>
          </a:bodyPr>
          <a:lstStyle/>
          <a:p>
            <a:r>
              <a:rPr lang="en-US" sz="2636" dirty="0"/>
              <a:t>~91% Accurate</a:t>
            </a:r>
          </a:p>
        </p:txBody>
      </p:sp>
      <p:sp>
        <p:nvSpPr>
          <p:cNvPr id="84" name="Rectangle 83">
            <a:extLst>
              <a:ext uri="{FF2B5EF4-FFF2-40B4-BE49-F238E27FC236}">
                <a16:creationId xmlns:a16="http://schemas.microsoft.com/office/drawing/2014/main" id="{7E199FC8-DB45-0F4F-9A14-FFBAA987358D}"/>
              </a:ext>
            </a:extLst>
          </p:cNvPr>
          <p:cNvSpPr/>
          <p:nvPr/>
        </p:nvSpPr>
        <p:spPr>
          <a:xfrm>
            <a:off x="9985147" y="4941971"/>
            <a:ext cx="2222788" cy="497957"/>
          </a:xfrm>
          <a:prstGeom prst="rect">
            <a:avLst/>
          </a:prstGeom>
        </p:spPr>
        <p:txBody>
          <a:bodyPr wrap="none">
            <a:spAutoFit/>
          </a:bodyPr>
          <a:lstStyle/>
          <a:p>
            <a:r>
              <a:rPr lang="en-US" sz="2636" dirty="0"/>
              <a:t>~96% Accurate</a:t>
            </a:r>
          </a:p>
        </p:txBody>
      </p:sp>
      <p:sp>
        <p:nvSpPr>
          <p:cNvPr id="4" name="TextBox 3">
            <a:extLst>
              <a:ext uri="{FF2B5EF4-FFF2-40B4-BE49-F238E27FC236}">
                <a16:creationId xmlns:a16="http://schemas.microsoft.com/office/drawing/2014/main" id="{6B83501D-93B2-904D-8A52-A82E91EDC088}"/>
              </a:ext>
            </a:extLst>
          </p:cNvPr>
          <p:cNvSpPr txBox="1"/>
          <p:nvPr/>
        </p:nvSpPr>
        <p:spPr>
          <a:xfrm>
            <a:off x="8134845" y="8108331"/>
            <a:ext cx="184731" cy="497957"/>
          </a:xfrm>
          <a:prstGeom prst="rect">
            <a:avLst/>
          </a:prstGeom>
          <a:noFill/>
        </p:spPr>
        <p:txBody>
          <a:bodyPr wrap="none" rtlCol="0">
            <a:spAutoFit/>
          </a:bodyPr>
          <a:lstStyle/>
          <a:p>
            <a:endParaRPr lang="en-US" sz="2636"/>
          </a:p>
        </p:txBody>
      </p:sp>
      <p:pic>
        <p:nvPicPr>
          <p:cNvPr id="13" name="Picture 12"/>
          <p:cNvPicPr>
            <a:picLocks noChangeAspect="1"/>
          </p:cNvPicPr>
          <p:nvPr/>
        </p:nvPicPr>
        <p:blipFill>
          <a:blip r:embed="rId4"/>
          <a:stretch>
            <a:fillRect/>
          </a:stretch>
        </p:blipFill>
        <p:spPr>
          <a:xfrm>
            <a:off x="6397312" y="1442297"/>
            <a:ext cx="1922264" cy="2064444"/>
          </a:xfrm>
          <a:prstGeom prst="rect">
            <a:avLst/>
          </a:prstGeom>
        </p:spPr>
      </p:pic>
      <p:pic>
        <p:nvPicPr>
          <p:cNvPr id="5" name="Picture 4"/>
          <p:cNvPicPr>
            <a:picLocks noChangeAspect="1"/>
          </p:cNvPicPr>
          <p:nvPr/>
        </p:nvPicPr>
        <p:blipFill>
          <a:blip r:embed="rId5"/>
          <a:stretch>
            <a:fillRect/>
          </a:stretch>
        </p:blipFill>
        <p:spPr>
          <a:xfrm>
            <a:off x="6397312" y="3936658"/>
            <a:ext cx="2619296" cy="1933290"/>
          </a:xfrm>
          <a:prstGeom prst="rect">
            <a:avLst/>
          </a:prstGeom>
        </p:spPr>
      </p:pic>
    </p:spTree>
    <p:extLst>
      <p:ext uri="{BB962C8B-B14F-4D97-AF65-F5344CB8AC3E}">
        <p14:creationId xmlns:p14="http://schemas.microsoft.com/office/powerpoint/2010/main" val="184067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9CB927-EC0E-3446-BA82-0CB3A3013532}"/>
              </a:ext>
            </a:extLst>
          </p:cNvPr>
          <p:cNvSpPr/>
          <p:nvPr/>
        </p:nvSpPr>
        <p:spPr>
          <a:xfrm>
            <a:off x="3897748" y="393581"/>
            <a:ext cx="8017161" cy="5509200"/>
          </a:xfrm>
          <a:prstGeom prst="rect">
            <a:avLst/>
          </a:prstGeom>
        </p:spPr>
        <p:txBody>
          <a:bodyPr wrap="square">
            <a:spAutoFit/>
          </a:bodyPr>
          <a:lstStyle/>
          <a:p>
            <a:pPr fontAlgn="base"/>
            <a:r>
              <a:rPr lang="en-US" sz="1600" b="1" cap="all" dirty="0">
                <a:latin typeface="Helvetica Neue" panose="02000503000000020004" pitchFamily="2" charset="0"/>
                <a:ea typeface="Helvetica Neue" panose="02000503000000020004" pitchFamily="2" charset="0"/>
                <a:cs typeface="Helvetica Neue" panose="02000503000000020004" pitchFamily="2" charset="0"/>
              </a:rPr>
              <a:t>MODEL COMPLETION (MACHINE-WRITTEN, FIRST TRY)</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incident occurred on the downtown train line, which runs from Covington and Ashland stations.</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In an email to Ohio news outlets, the U.S. Department of Energy said it is working with the Federal Railroad Administration to find the thief.</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theft of this nuclear material will have significant negative consequences on public and environmental health, our workforce and the economy of our nation,” said Tom Hicks, the U.S. Energy Secretary, in a statement. “Our top priority is to secure the theft and ensure it doesn’t happen again.”</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stolen material was taken from the University of Cincinnati’s Research Triangle Park nuclear research site, according to a news release from Department officials.</a:t>
            </a: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Nuclear Regulatory Commission did not immediately release any information.</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According to the release, the U.S. Department of Energy’s Office of Nuclear Material Safety and Security is leading that team’s investigation.</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safety of people, the environment and the nation’s nuclear stockpile is our highest priority,” Hicks said. “We will get to the bottom of this and make no excuses.</a:t>
            </a:r>
          </a:p>
        </p:txBody>
      </p:sp>
      <p:sp>
        <p:nvSpPr>
          <p:cNvPr id="3" name="Rectangle 2">
            <a:extLst>
              <a:ext uri="{FF2B5EF4-FFF2-40B4-BE49-F238E27FC236}">
                <a16:creationId xmlns:a16="http://schemas.microsoft.com/office/drawing/2014/main" id="{2B98FB9E-0220-F34D-8519-58B10DA37D8A}"/>
              </a:ext>
            </a:extLst>
          </p:cNvPr>
          <p:cNvSpPr/>
          <p:nvPr/>
        </p:nvSpPr>
        <p:spPr>
          <a:xfrm>
            <a:off x="424873" y="393582"/>
            <a:ext cx="2844800" cy="2062103"/>
          </a:xfrm>
          <a:prstGeom prst="rect">
            <a:avLst/>
          </a:prstGeom>
        </p:spPr>
        <p:txBody>
          <a:bodyPr wrap="square">
            <a:spAutoFit/>
          </a:bodyPr>
          <a:lstStyle/>
          <a:p>
            <a:pPr fontAlgn="base"/>
            <a:r>
              <a:rPr lang="en-US" sz="1600" b="1" cap="all" dirty="0">
                <a:latin typeface="Helvetica Neue" panose="02000503000000020004" pitchFamily="2" charset="0"/>
                <a:ea typeface="Helvetica Neue" panose="02000503000000020004" pitchFamily="2" charset="0"/>
                <a:cs typeface="Helvetica Neue" panose="02000503000000020004" pitchFamily="2" charset="0"/>
              </a:rPr>
              <a:t>SYSTEM PROMPT (HUMAN-WRITTEN)</a:t>
            </a:r>
          </a:p>
          <a:p>
            <a:pPr fontAlgn="base"/>
            <a:endParaRPr lang="en-US" sz="1600" i="1"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i="1" dirty="0">
                <a:latin typeface="Helvetica Neue" panose="02000503000000020004" pitchFamily="2" charset="0"/>
                <a:ea typeface="Helvetica Neue" panose="02000503000000020004" pitchFamily="2" charset="0"/>
                <a:cs typeface="Helvetica Neue" panose="02000503000000020004" pitchFamily="2" charset="0"/>
              </a:rPr>
              <a:t>A train carriage containing controlled nuclear materials was stolen in Cincinnati today. Its whereabouts are unknown.</a:t>
            </a:r>
          </a:p>
        </p:txBody>
      </p:sp>
      <p:sp>
        <p:nvSpPr>
          <p:cNvPr id="4" name="Rectangle 3">
            <a:extLst>
              <a:ext uri="{FF2B5EF4-FFF2-40B4-BE49-F238E27FC236}">
                <a16:creationId xmlns:a16="http://schemas.microsoft.com/office/drawing/2014/main" id="{C2CD7BA3-28DB-0E47-8EDD-72FF45B5975C}"/>
              </a:ext>
            </a:extLst>
          </p:cNvPr>
          <p:cNvSpPr/>
          <p:nvPr/>
        </p:nvSpPr>
        <p:spPr>
          <a:xfrm>
            <a:off x="424874" y="4661418"/>
            <a:ext cx="2863273" cy="1528945"/>
          </a:xfrm>
          <a:prstGeom prst="rect">
            <a:avLst/>
          </a:prstGeom>
        </p:spPr>
        <p:txBody>
          <a:bodyPr wrap="square">
            <a:spAutoFit/>
          </a:bodyPr>
          <a:lstStyle/>
          <a:p>
            <a:pPr fontAlgn="base"/>
            <a:r>
              <a:rPr lang="en-US" sz="1867" b="1" dirty="0">
                <a:latin typeface="ColfaxAI"/>
              </a:rPr>
              <a:t>“Better Language Models</a:t>
            </a:r>
            <a:br>
              <a:rPr lang="en-US" sz="1867" b="1" dirty="0">
                <a:latin typeface="ColfaxAI"/>
              </a:rPr>
            </a:br>
            <a:r>
              <a:rPr lang="en-US" sz="1867" b="1" dirty="0">
                <a:latin typeface="ColfaxAI"/>
              </a:rPr>
              <a:t>and Their Implications”</a:t>
            </a:r>
          </a:p>
          <a:p>
            <a:pPr fontAlgn="base"/>
            <a:r>
              <a:rPr lang="en-US" sz="1867" cap="all" dirty="0">
                <a:latin typeface="ColfaxAI"/>
              </a:rPr>
              <a:t>2/14/19</a:t>
            </a:r>
          </a:p>
          <a:p>
            <a:pPr fontAlgn="base"/>
            <a:r>
              <a:rPr lang="en-US" sz="1867" cap="all" dirty="0" err="1">
                <a:latin typeface="ColfaxAI"/>
              </a:rPr>
              <a:t>OpenAI</a:t>
            </a:r>
            <a:endParaRPr lang="en-US" sz="1867" cap="all" dirty="0">
              <a:latin typeface="ColfaxAI"/>
            </a:endParaRPr>
          </a:p>
        </p:txBody>
      </p:sp>
    </p:spTree>
    <p:extLst>
      <p:ext uri="{BB962C8B-B14F-4D97-AF65-F5344CB8AC3E}">
        <p14:creationId xmlns:p14="http://schemas.microsoft.com/office/powerpoint/2010/main" val="2486389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E8816-6BD0-3643-9137-601F4C7CFC0A}"/>
              </a:ext>
            </a:extLst>
          </p:cNvPr>
          <p:cNvSpPr>
            <a:spLocks noGrp="1"/>
          </p:cNvSpPr>
          <p:nvPr>
            <p:ph type="title"/>
          </p:nvPr>
        </p:nvSpPr>
        <p:spPr/>
        <p:txBody>
          <a:bodyPr>
            <a:normAutofit/>
          </a:bodyPr>
          <a:lstStyle/>
          <a:p>
            <a:r>
              <a:rPr lang="en-US" dirty="0"/>
              <a:t>Data Science in Medicine</a:t>
            </a:r>
          </a:p>
        </p:txBody>
      </p:sp>
      <p:sp>
        <p:nvSpPr>
          <p:cNvPr id="3" name="Text Placeholder 2">
            <a:extLst>
              <a:ext uri="{FF2B5EF4-FFF2-40B4-BE49-F238E27FC236}">
                <a16:creationId xmlns:a16="http://schemas.microsoft.com/office/drawing/2014/main" id="{ECCBC1DD-8C77-8046-9808-6692DD9E11A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4323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Figure 2">
            <a:extLst>
              <a:ext uri="{FF2B5EF4-FFF2-40B4-BE49-F238E27FC236}">
                <a16:creationId xmlns:a16="http://schemas.microsoft.com/office/drawing/2014/main" id="{148B1B5A-816C-024B-BD23-E87162923607}"/>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5795010" y="1417639"/>
            <a:ext cx="6202680" cy="4451793"/>
          </a:xfrm>
          <a:prstGeom prst="rect">
            <a:avLst/>
          </a:prstGeom>
          <a:noFill/>
          <a:extLst>
            <a:ext uri="{909E8E84-426E-40DD-AFC4-6F175D3DCCD1}">
              <a14:hiddenFill xmlns:a14="http://schemas.microsoft.com/office/drawing/2010/main">
                <a:solidFill>
                  <a:srgbClr val="FFFFFF"/>
                </a:solidFill>
              </a14:hiddenFill>
            </a:ext>
          </a:extLst>
        </p:spPr>
      </p:pic>
      <p:pic>
        <p:nvPicPr>
          <p:cNvPr id="14349" name="Picture 13" descr="Cove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86691" y="1538876"/>
            <a:ext cx="5472834" cy="4118927"/>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BDF44001-C088-4041-891F-354DADA19D2A}"/>
              </a:ext>
            </a:extLst>
          </p:cNvPr>
          <p:cNvSpPr txBox="1">
            <a:spLocks/>
          </p:cNvSpPr>
          <p:nvPr/>
        </p:nvSpPr>
        <p:spPr>
          <a:xfrm>
            <a:off x="0" y="0"/>
            <a:ext cx="121920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400" dirty="0"/>
              <a:t>Deep learning-based diagnostics for medical images exceed expert performance</a:t>
            </a:r>
          </a:p>
        </p:txBody>
      </p:sp>
      <p:sp>
        <p:nvSpPr>
          <p:cNvPr id="2" name="Rectangle 1">
            <a:extLst>
              <a:ext uri="{FF2B5EF4-FFF2-40B4-BE49-F238E27FC236}">
                <a16:creationId xmlns:a16="http://schemas.microsoft.com/office/drawing/2014/main" id="{24BE0350-D224-8444-BF8A-5DBA629C27DD}"/>
              </a:ext>
            </a:extLst>
          </p:cNvPr>
          <p:cNvSpPr/>
          <p:nvPr/>
        </p:nvSpPr>
        <p:spPr>
          <a:xfrm>
            <a:off x="186691" y="5696537"/>
            <a:ext cx="6096000" cy="590931"/>
          </a:xfrm>
          <a:prstGeom prst="rect">
            <a:avLst/>
          </a:prstGeom>
        </p:spPr>
        <p:txBody>
          <a:bodyPr>
            <a:spAutoFit/>
          </a:bodyPr>
          <a:lstStyle/>
          <a:p>
            <a:pPr>
              <a:spcBef>
                <a:spcPct val="20000"/>
              </a:spcBef>
            </a:pPr>
            <a:r>
              <a:rPr lang="en-US" altLang="en-US" b="1" dirty="0"/>
              <a:t>Improved Automated Detection of Diabetic Retinopathy</a:t>
            </a:r>
          </a:p>
          <a:p>
            <a:pPr>
              <a:spcBef>
                <a:spcPct val="20000"/>
              </a:spcBef>
            </a:pPr>
            <a:r>
              <a:rPr lang="en-US" altLang="en-US" sz="1200" b="1" dirty="0"/>
              <a:t>Invest. </a:t>
            </a:r>
            <a:r>
              <a:rPr lang="en-US" altLang="en-US" sz="1200" b="1" dirty="0" err="1"/>
              <a:t>Ophthalmol</a:t>
            </a:r>
            <a:r>
              <a:rPr lang="en-US" altLang="en-US" sz="1200" b="1" dirty="0"/>
              <a:t>. Vis. Sci.. 2016;57(13):5200-5206. doi:10.1167/iovs.16-19964</a:t>
            </a:r>
          </a:p>
        </p:txBody>
      </p:sp>
      <p:sp>
        <p:nvSpPr>
          <p:cNvPr id="12" name="Rectangle 11">
            <a:extLst>
              <a:ext uri="{FF2B5EF4-FFF2-40B4-BE49-F238E27FC236}">
                <a16:creationId xmlns:a16="http://schemas.microsoft.com/office/drawing/2014/main" id="{64CEDF34-70DA-0340-9355-97AB5F353F2E}"/>
              </a:ext>
            </a:extLst>
          </p:cNvPr>
          <p:cNvSpPr/>
          <p:nvPr/>
        </p:nvSpPr>
        <p:spPr>
          <a:xfrm>
            <a:off x="6037175" y="5696537"/>
            <a:ext cx="6096000" cy="590931"/>
          </a:xfrm>
          <a:prstGeom prst="rect">
            <a:avLst/>
          </a:prstGeom>
        </p:spPr>
        <p:txBody>
          <a:bodyPr>
            <a:spAutoFit/>
          </a:bodyPr>
          <a:lstStyle/>
          <a:p>
            <a:pPr>
              <a:spcBef>
                <a:spcPct val="20000"/>
              </a:spcBef>
            </a:pPr>
            <a:r>
              <a:rPr lang="en-US" altLang="en-US" b="1" dirty="0"/>
              <a:t>Dermatologist-level classification of skin cancer</a:t>
            </a:r>
          </a:p>
          <a:p>
            <a:pPr>
              <a:spcBef>
                <a:spcPct val="20000"/>
              </a:spcBef>
            </a:pPr>
            <a:r>
              <a:rPr lang="fr-FR" altLang="en-US" sz="1200" b="1" dirty="0"/>
              <a:t>Nature volume 542, pages 115–118 (02 </a:t>
            </a:r>
            <a:r>
              <a:rPr lang="fr-FR" altLang="en-US" sz="1200" b="1" dirty="0" err="1"/>
              <a:t>February</a:t>
            </a:r>
            <a:r>
              <a:rPr lang="fr-FR" altLang="en-US" sz="1200" b="1" dirty="0"/>
              <a:t> 2017)</a:t>
            </a:r>
            <a:endParaRPr lang="en-US" altLang="en-US" sz="1200" b="1" dirty="0"/>
          </a:p>
        </p:txBody>
      </p:sp>
    </p:spTree>
    <p:extLst>
      <p:ext uri="{BB962C8B-B14F-4D97-AF65-F5344CB8AC3E}">
        <p14:creationId xmlns:p14="http://schemas.microsoft.com/office/powerpoint/2010/main" val="2208343879"/>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887</TotalTime>
  <Words>4497</Words>
  <Application>Microsoft Macintosh PowerPoint</Application>
  <PresentationFormat>Widescreen</PresentationFormat>
  <Paragraphs>675</Paragraphs>
  <Slides>67</Slides>
  <Notes>67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Arial</vt:lpstr>
      <vt:lpstr>Calibri</vt:lpstr>
      <vt:lpstr>Cambria Math</vt:lpstr>
      <vt:lpstr>ColfaxAI</vt:lpstr>
      <vt:lpstr>Helvetica</vt:lpstr>
      <vt:lpstr>Helvetica Neue</vt:lpstr>
      <vt:lpstr>Times New Roman</vt:lpstr>
      <vt:lpstr>Wingdings</vt:lpstr>
      <vt:lpstr>1_Office Theme</vt:lpstr>
      <vt:lpstr>From Logistic Regression to the Multilayer Perceptron  May 29, 2020</vt:lpstr>
      <vt:lpstr>Overview of Applied Data Science Course</vt:lpstr>
      <vt:lpstr>Neural networks are state-of-the-art for many applications</vt:lpstr>
      <vt:lpstr>Machine Learning can surpass human performance</vt:lpstr>
      <vt:lpstr>Machine Learning beats human performance in many tasks</vt:lpstr>
      <vt:lpstr>Deep Learning is Approaching Human Performance in Language Understanding Tasks</vt:lpstr>
      <vt:lpstr>PowerPoint Presentation</vt:lpstr>
      <vt:lpstr>Data Science in Medicine</vt:lpstr>
      <vt:lpstr>PowerPoint Presentation</vt:lpstr>
      <vt:lpstr>Natural language processing models are beginning to make an impact</vt:lpstr>
      <vt:lpstr>Sequential decision-making algorithms can also exceed human performance</vt:lpstr>
      <vt:lpstr>a “Shallow” Network:  Logistic Regression</vt:lpstr>
      <vt:lpstr>First: What is a Predictive Model?</vt:lpstr>
      <vt:lpstr>ICU Mortality: APACHE III</vt:lpstr>
      <vt:lpstr>Learning a Predictive Model  from Labeled Data</vt:lpstr>
      <vt:lpstr>Training Set (Historical Data)</vt:lpstr>
      <vt:lpstr>Making Predictions for New x</vt:lpstr>
      <vt:lpstr>Linear Predictive Model</vt:lpstr>
      <vt:lpstr>Convert to a Probability</vt:lpstr>
      <vt:lpstr>Convert to a Probability</vt:lpstr>
      <vt:lpstr>Logistic Regression</vt:lpstr>
      <vt:lpstr>Logistic Regression</vt:lpstr>
      <vt:lpstr>Logistic Regression</vt:lpstr>
      <vt:lpstr>Logistic Regression</vt:lpstr>
      <vt:lpstr>ICU Mortality Prediction</vt:lpstr>
      <vt:lpstr>Example: ICU Mortality Prediction</vt:lpstr>
      <vt:lpstr>Example: ICU Mortality Prediction</vt:lpstr>
      <vt:lpstr>Impact on the Sigmoid Function</vt:lpstr>
      <vt:lpstr>Building the Training Set</vt:lpstr>
      <vt:lpstr>Learning Model Parameters</vt:lpstr>
      <vt:lpstr>PowerPoint Presentation</vt:lpstr>
      <vt:lpstr>PowerPoint Presentation</vt:lpstr>
      <vt:lpstr>PowerPoint Presentation</vt:lpstr>
      <vt:lpstr>Recognizing Handwritten Digits</vt:lpstr>
      <vt:lpstr>The MNIST Dataset</vt:lpstr>
      <vt:lpstr>Images are Encoded as Numbers</vt:lpstr>
      <vt:lpstr>Vectorization</vt:lpstr>
      <vt:lpstr>Start With The Binary Case</vt:lpstr>
      <vt:lpstr>Learning on MNIST</vt:lpstr>
      <vt:lpstr>Zooming in on 0/1</vt:lpstr>
      <vt:lpstr>Zooming in on 0/1</vt:lpstr>
      <vt:lpstr>Zooming in on 0/1</vt:lpstr>
      <vt:lpstr>Learned Weights for 0/1</vt:lpstr>
      <vt:lpstr>Generalizing Logistic Regression</vt:lpstr>
      <vt:lpstr>Logistic Regression is a “Linear” Classifier</vt:lpstr>
      <vt:lpstr>Spatial, Temporal, and/or Semantic Structure</vt:lpstr>
      <vt:lpstr>What Do Individual Pixels Tell Us about y?</vt:lpstr>
      <vt:lpstr>We need more flexible, non-linear classifiers</vt:lpstr>
      <vt:lpstr>How can we modify logistic regression to learn complex, nonlinear relationships?</vt:lpstr>
      <vt:lpstr>How can we modify logistic regression to learn complex, nonlinear relationships?</vt:lpstr>
      <vt:lpstr>Instead of predicting p_i directly from our feature vector x, introduce a vector of “latent” features ζ (zeta) that we will use to predict p_i  </vt:lpstr>
      <vt:lpstr>Instead of predicting p_i directly from our feature vector x, introduce a vector of “latent” features ζ (zeta) that we will use to predict p_i</vt:lpstr>
      <vt:lpstr>Instead of predicting p_i directly from our feature vector x, introduce a vector of “latent” features ζ (zeta) that we will use to predict p_i</vt:lpstr>
      <vt:lpstr>Instead of predicting p_i directly from our feature vector x, introduce a vector of “latent” features ζ (zeta) that we will use to predict p_i</vt:lpstr>
      <vt:lpstr>Instead of predicting p_i directly from our feature vector x, introduce a vector of “latent” features ζ (zeta) that we will use to predict p_i</vt:lpstr>
      <vt:lpstr>Why Limit Ourselves to Only One Filter?</vt:lpstr>
      <vt:lpstr>Return to MNIST:  Many ways of writing “4”</vt:lpstr>
      <vt:lpstr>Return to MNIST:  Many ways of writing “4”</vt:lpstr>
      <vt:lpstr>Return to MNIST:  Many ways of writing “4”</vt:lpstr>
      <vt:lpstr>PowerPoint Presentation</vt:lpstr>
      <vt:lpstr>PowerPoint Presentation</vt:lpstr>
      <vt:lpstr>PowerPoint Presentation</vt:lpstr>
      <vt:lpstr>PowerPoint Presentation</vt:lpstr>
      <vt:lpstr>PowerPoint Presentation</vt:lpstr>
      <vt:lpstr>PowerPoint Presentation</vt:lpstr>
      <vt:lpstr>Does this work with MNIST?</vt:lpstr>
      <vt:lpstr>Does this work with MNIST?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Data Science  May 24, 2019</dc:title>
  <dc:creator>Matthew Engelhard, M.D., Ph.D.</dc:creator>
  <cp:lastModifiedBy>Matthew Engelhard, M.D., Ph.D.</cp:lastModifiedBy>
  <cp:revision>53</cp:revision>
  <dcterms:created xsi:type="dcterms:W3CDTF">2019-05-17T00:10:36Z</dcterms:created>
  <dcterms:modified xsi:type="dcterms:W3CDTF">2020-05-29T02:30:38Z</dcterms:modified>
</cp:coreProperties>
</file>